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37"/>
  </p:notesMasterIdLst>
  <p:handoutMasterIdLst>
    <p:handoutMasterId r:id="rId38"/>
  </p:handoutMasterIdLst>
  <p:sldIdLst>
    <p:sldId id="1860" r:id="rId6"/>
    <p:sldId id="1861" r:id="rId7"/>
    <p:sldId id="1880" r:id="rId8"/>
    <p:sldId id="2014" r:id="rId9"/>
    <p:sldId id="1893" r:id="rId10"/>
    <p:sldId id="2006" r:id="rId11"/>
    <p:sldId id="2004" r:id="rId12"/>
    <p:sldId id="2022" r:id="rId13"/>
    <p:sldId id="1896" r:id="rId14"/>
    <p:sldId id="2010" r:id="rId15"/>
    <p:sldId id="2009" r:id="rId16"/>
    <p:sldId id="2011" r:id="rId17"/>
    <p:sldId id="2008" r:id="rId18"/>
    <p:sldId id="2024" r:id="rId19"/>
    <p:sldId id="1886" r:id="rId20"/>
    <p:sldId id="2007" r:id="rId21"/>
    <p:sldId id="1887" r:id="rId22"/>
    <p:sldId id="2016" r:id="rId23"/>
    <p:sldId id="2003" r:id="rId24"/>
    <p:sldId id="1988" r:id="rId25"/>
    <p:sldId id="1991" r:id="rId26"/>
    <p:sldId id="1892" r:id="rId27"/>
    <p:sldId id="2019" r:id="rId28"/>
    <p:sldId id="2020" r:id="rId29"/>
    <p:sldId id="2018" r:id="rId30"/>
    <p:sldId id="2021" r:id="rId31"/>
    <p:sldId id="1567" r:id="rId32"/>
    <p:sldId id="1894" r:id="rId33"/>
    <p:sldId id="2015" r:id="rId34"/>
    <p:sldId id="1878" r:id="rId35"/>
    <p:sldId id="1840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80"/>
          </p14:sldIdLst>
        </p14:section>
        <p14:section name="RDS 2019 vs Windows Virtual Desktop" id="{337F93D9-5D39-4E36-AD65-C9560ED76E56}">
          <p14:sldIdLst>
            <p14:sldId id="2014"/>
          </p14:sldIdLst>
        </p14:section>
        <p14:section name="Progression of RDS on Azure" id="{E2C12032-B1D2-45FA-86B3-08043E2101B5}">
          <p14:sldIdLst>
            <p14:sldId id="1893"/>
            <p14:sldId id="2006"/>
            <p14:sldId id="2004"/>
            <p14:sldId id="2022"/>
            <p14:sldId id="1896"/>
            <p14:sldId id="2010"/>
            <p14:sldId id="2009"/>
            <p14:sldId id="2011"/>
            <p14:sldId id="2008"/>
            <p14:sldId id="2024"/>
          </p14:sldIdLst>
        </p14:section>
        <p14:section name="Enhancing end user client experience" id="{E26659FD-DA4F-438C-9129-DAB151BA16D0}">
          <p14:sldIdLst>
            <p14:sldId id="1886"/>
            <p14:sldId id="2007"/>
            <p14:sldId id="1887"/>
            <p14:sldId id="2016"/>
            <p14:sldId id="2003"/>
            <p14:sldId id="1988"/>
            <p14:sldId id="1991"/>
            <p14:sldId id="1892"/>
            <p14:sldId id="2019"/>
            <p14:sldId id="2020"/>
            <p14:sldId id="2018"/>
            <p14:sldId id="2021"/>
          </p14:sldIdLst>
        </p14:section>
        <p14:section name="Wrapping up" id="{E4ADCE0D-0277-4070-A0D4-EC39C4477FD2}">
          <p14:sldIdLst>
            <p14:sldId id="1567"/>
            <p14:sldId id="1894"/>
            <p14:sldId id="2015"/>
            <p14:sldId id="1878"/>
            <p14:sldId id="1840"/>
          </p14:sldIdLst>
        </p14:section>
        <p14:section name="Backup -Helpful" id="{1701C176-7DA3-44EA-B0E8-1CDDEEE9510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C0"/>
    <a:srgbClr val="3586E7"/>
    <a:srgbClr val="BDBDBD"/>
    <a:srgbClr val="D83B01"/>
    <a:srgbClr val="D2D2D2"/>
    <a:srgbClr val="E6E6E6"/>
    <a:srgbClr val="FFB900"/>
    <a:srgbClr val="30303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4C9A5-CA41-4437-BAFD-8520F4FC1E9A}" v="1475" dt="2018-09-28T12:39:58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0" autoAdjust="0"/>
    <p:restoredTop sz="89707" autoAdjust="0"/>
  </p:normalViewPr>
  <p:slideViewPr>
    <p:cSldViewPr snapToGrid="0">
      <p:cViewPr varScale="1">
        <p:scale>
          <a:sx n="56" d="100"/>
          <a:sy n="56" d="100"/>
        </p:scale>
        <p:origin x="39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8.xml" Id="rId13" /><Relationship Type="http://schemas.openxmlformats.org/officeDocument/2006/relationships/slide" Target="slides/slide13.xml" Id="rId18" /><Relationship Type="http://schemas.openxmlformats.org/officeDocument/2006/relationships/slide" Target="slides/slide21.xml" Id="rId26" /><Relationship Type="http://schemas.openxmlformats.org/officeDocument/2006/relationships/slide" Target="slides/slide16.xml" Id="rId21" /><Relationship Type="http://schemas.openxmlformats.org/officeDocument/2006/relationships/slide" Target="slides/slide29.xml" Id="rId34" /><Relationship Type="http://schemas.openxmlformats.org/officeDocument/2006/relationships/theme" Target="theme/theme1.xml" Id="rId42" /><Relationship Type="http://schemas.openxmlformats.org/officeDocument/2006/relationships/slide" Target="slides/slide2.xml" Id="rId7" /><Relationship Type="http://schemas.openxmlformats.org/officeDocument/2006/relationships/customXml" Target="../customXml/item2.xml" Id="rId2" /><Relationship Type="http://schemas.openxmlformats.org/officeDocument/2006/relationships/slide" Target="slides/slide11.xml" Id="rId16" /><Relationship Type="http://schemas.openxmlformats.org/officeDocument/2006/relationships/slide" Target="slides/slide15.xml" Id="rId20" /><Relationship Type="http://schemas.openxmlformats.org/officeDocument/2006/relationships/slide" Target="slides/slide24.xml" Id="rId29" /><Relationship Type="http://schemas.openxmlformats.org/officeDocument/2006/relationships/viewProps" Target="viewProps.xml" Id="rId41" /><Relationship Type="http://schemas.openxmlformats.org/officeDocument/2006/relationships/customXml" Target="../customXml/item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slide" Target="slides/slide19.xml" Id="rId24" /><Relationship Type="http://schemas.openxmlformats.org/officeDocument/2006/relationships/slide" Target="slides/slide27.xml" Id="rId32" /><Relationship Type="http://schemas.openxmlformats.org/officeDocument/2006/relationships/notesMaster" Target="notesMasters/notesMaster1.xml" Id="rId37" /><Relationship Type="http://schemas.openxmlformats.org/officeDocument/2006/relationships/presProps" Target="presProps.xml" Id="rId40" /><Relationship Type="http://schemas.openxmlformats.org/officeDocument/2006/relationships/slideMaster" Target="slideMasters/slideMaster2.xml" Id="rId5" /><Relationship Type="http://schemas.openxmlformats.org/officeDocument/2006/relationships/slide" Target="slides/slide10.xml" Id="rId15" /><Relationship Type="http://schemas.openxmlformats.org/officeDocument/2006/relationships/slide" Target="slides/slide18.xml" Id="rId23" /><Relationship Type="http://schemas.openxmlformats.org/officeDocument/2006/relationships/slide" Target="slides/slide23.xml" Id="rId28" /><Relationship Type="http://schemas.openxmlformats.org/officeDocument/2006/relationships/slide" Target="slides/slide31.xml" Id="rId36" /><Relationship Type="http://schemas.openxmlformats.org/officeDocument/2006/relationships/slide" Target="slides/slide5.xml" Id="rId10" /><Relationship Type="http://schemas.openxmlformats.org/officeDocument/2006/relationships/slide" Target="slides/slide14.xml" Id="rId19" /><Relationship Type="http://schemas.openxmlformats.org/officeDocument/2006/relationships/slide" Target="slides/slide26.xml" Id="rId31" /><Relationship Type="http://schemas.microsoft.com/office/2015/10/relationships/revisionInfo" Target="revisionInfo.xml" Id="rId44" /><Relationship Type="http://schemas.openxmlformats.org/officeDocument/2006/relationships/slideMaster" Target="slideMasters/slideMaster1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slide" Target="slides/slide17.xml" Id="rId22" /><Relationship Type="http://schemas.openxmlformats.org/officeDocument/2006/relationships/slide" Target="slides/slide22.xml" Id="rId27" /><Relationship Type="http://schemas.openxmlformats.org/officeDocument/2006/relationships/slide" Target="slides/slide25.xml" Id="rId30" /><Relationship Type="http://schemas.openxmlformats.org/officeDocument/2006/relationships/slide" Target="slides/slide30.xml" Id="rId35" /><Relationship Type="http://schemas.openxmlformats.org/officeDocument/2006/relationships/tableStyles" Target="tableStyles.xml" Id="rId43" /><Relationship Type="http://schemas.openxmlformats.org/officeDocument/2006/relationships/slide" Target="slides/slide3.xml" Id="rId8" /><Relationship Type="http://schemas.openxmlformats.org/officeDocument/2006/relationships/customXml" Target="../customXml/item3.xml" Id="rId3" /><Relationship Type="http://schemas.openxmlformats.org/officeDocument/2006/relationships/slide" Target="slides/slide7.xml" Id="rId12" /><Relationship Type="http://schemas.openxmlformats.org/officeDocument/2006/relationships/slide" Target="slides/slide12.xml" Id="rId17" /><Relationship Type="http://schemas.openxmlformats.org/officeDocument/2006/relationships/slide" Target="slides/slide20.xml" Id="rId25" /><Relationship Type="http://schemas.openxmlformats.org/officeDocument/2006/relationships/slide" Target="slides/slide28.xml" Id="rId33" /><Relationship Type="http://schemas.openxmlformats.org/officeDocument/2006/relationships/handoutMaster" Target="handoutMasters/handoutMaster1.xml" Id="rId38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snsingh_microsoft_com/Documents/CP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snsingh_microsoft_com/Documents/CP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Encoding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4kDownSampled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Sheet1!$C$3:$C$64</c:f>
              <c:numCache>
                <c:formatCode>General</c:formatCode>
                <c:ptCount val="62"/>
                <c:pt idx="0">
                  <c:v>37</c:v>
                </c:pt>
                <c:pt idx="1">
                  <c:v>1</c:v>
                </c:pt>
                <c:pt idx="2">
                  <c:v>6</c:v>
                </c:pt>
                <c:pt idx="3">
                  <c:v>12</c:v>
                </c:pt>
                <c:pt idx="4">
                  <c:v>7</c:v>
                </c:pt>
                <c:pt idx="5">
                  <c:v>1</c:v>
                </c:pt>
                <c:pt idx="6">
                  <c:v>68</c:v>
                </c:pt>
                <c:pt idx="7">
                  <c:v>19</c:v>
                </c:pt>
                <c:pt idx="8">
                  <c:v>7</c:v>
                </c:pt>
                <c:pt idx="9">
                  <c:v>13</c:v>
                </c:pt>
                <c:pt idx="10">
                  <c:v>1</c:v>
                </c:pt>
                <c:pt idx="11">
                  <c:v>1</c:v>
                </c:pt>
                <c:pt idx="12">
                  <c:v>60</c:v>
                </c:pt>
                <c:pt idx="13">
                  <c:v>57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92</c:v>
                </c:pt>
                <c:pt idx="20">
                  <c:v>3</c:v>
                </c:pt>
                <c:pt idx="21">
                  <c:v>2</c:v>
                </c:pt>
                <c:pt idx="22">
                  <c:v>60</c:v>
                </c:pt>
                <c:pt idx="23">
                  <c:v>80</c:v>
                </c:pt>
                <c:pt idx="24">
                  <c:v>71</c:v>
                </c:pt>
                <c:pt idx="25">
                  <c:v>46</c:v>
                </c:pt>
                <c:pt idx="26">
                  <c:v>2</c:v>
                </c:pt>
                <c:pt idx="27">
                  <c:v>1</c:v>
                </c:pt>
                <c:pt idx="28">
                  <c:v>10</c:v>
                </c:pt>
                <c:pt idx="29">
                  <c:v>13</c:v>
                </c:pt>
                <c:pt idx="30">
                  <c:v>35</c:v>
                </c:pt>
                <c:pt idx="31">
                  <c:v>72</c:v>
                </c:pt>
                <c:pt idx="32">
                  <c:v>3</c:v>
                </c:pt>
                <c:pt idx="33">
                  <c:v>70</c:v>
                </c:pt>
                <c:pt idx="34">
                  <c:v>2</c:v>
                </c:pt>
                <c:pt idx="35">
                  <c:v>2</c:v>
                </c:pt>
                <c:pt idx="36">
                  <c:v>49</c:v>
                </c:pt>
                <c:pt idx="37">
                  <c:v>55</c:v>
                </c:pt>
                <c:pt idx="38">
                  <c:v>39</c:v>
                </c:pt>
                <c:pt idx="39">
                  <c:v>25</c:v>
                </c:pt>
                <c:pt idx="40">
                  <c:v>1</c:v>
                </c:pt>
                <c:pt idx="41">
                  <c:v>12</c:v>
                </c:pt>
                <c:pt idx="42">
                  <c:v>1</c:v>
                </c:pt>
                <c:pt idx="43">
                  <c:v>68</c:v>
                </c:pt>
                <c:pt idx="44">
                  <c:v>179</c:v>
                </c:pt>
                <c:pt idx="45">
                  <c:v>9</c:v>
                </c:pt>
                <c:pt idx="46">
                  <c:v>1</c:v>
                </c:pt>
                <c:pt idx="47">
                  <c:v>3</c:v>
                </c:pt>
                <c:pt idx="48">
                  <c:v>13</c:v>
                </c:pt>
                <c:pt idx="49">
                  <c:v>30</c:v>
                </c:pt>
                <c:pt idx="50">
                  <c:v>11</c:v>
                </c:pt>
                <c:pt idx="51">
                  <c:v>15</c:v>
                </c:pt>
                <c:pt idx="52">
                  <c:v>12</c:v>
                </c:pt>
                <c:pt idx="53">
                  <c:v>15</c:v>
                </c:pt>
                <c:pt idx="5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21-4CCD-A8AE-783C9F14B8CD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4kNative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Sheet1!$D$3:$D$64</c:f>
              <c:numCache>
                <c:formatCode>General</c:formatCode>
                <c:ptCount val="62"/>
                <c:pt idx="0">
                  <c:v>0</c:v>
                </c:pt>
                <c:pt idx="1">
                  <c:v>1</c:v>
                </c:pt>
                <c:pt idx="2">
                  <c:v>12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195</c:v>
                </c:pt>
                <c:pt idx="8">
                  <c:v>958</c:v>
                </c:pt>
                <c:pt idx="9">
                  <c:v>701</c:v>
                </c:pt>
                <c:pt idx="10">
                  <c:v>2</c:v>
                </c:pt>
                <c:pt idx="11">
                  <c:v>223</c:v>
                </c:pt>
                <c:pt idx="12">
                  <c:v>1</c:v>
                </c:pt>
                <c:pt idx="13">
                  <c:v>168</c:v>
                </c:pt>
                <c:pt idx="14">
                  <c:v>1</c:v>
                </c:pt>
                <c:pt idx="15">
                  <c:v>1</c:v>
                </c:pt>
                <c:pt idx="16">
                  <c:v>194</c:v>
                </c:pt>
                <c:pt idx="17">
                  <c:v>1</c:v>
                </c:pt>
                <c:pt idx="18">
                  <c:v>542</c:v>
                </c:pt>
                <c:pt idx="19">
                  <c:v>250</c:v>
                </c:pt>
                <c:pt idx="20">
                  <c:v>342</c:v>
                </c:pt>
                <c:pt idx="21">
                  <c:v>43</c:v>
                </c:pt>
                <c:pt idx="22">
                  <c:v>42</c:v>
                </c:pt>
                <c:pt idx="23">
                  <c:v>44</c:v>
                </c:pt>
                <c:pt idx="24">
                  <c:v>1</c:v>
                </c:pt>
                <c:pt idx="25">
                  <c:v>350</c:v>
                </c:pt>
                <c:pt idx="26">
                  <c:v>126</c:v>
                </c:pt>
                <c:pt idx="27">
                  <c:v>251</c:v>
                </c:pt>
                <c:pt idx="28">
                  <c:v>169</c:v>
                </c:pt>
                <c:pt idx="29">
                  <c:v>79</c:v>
                </c:pt>
                <c:pt idx="30">
                  <c:v>1</c:v>
                </c:pt>
                <c:pt idx="31">
                  <c:v>556</c:v>
                </c:pt>
                <c:pt idx="32">
                  <c:v>429</c:v>
                </c:pt>
                <c:pt idx="33">
                  <c:v>142</c:v>
                </c:pt>
                <c:pt idx="34">
                  <c:v>237</c:v>
                </c:pt>
                <c:pt idx="35">
                  <c:v>86</c:v>
                </c:pt>
                <c:pt idx="36">
                  <c:v>440</c:v>
                </c:pt>
                <c:pt idx="37">
                  <c:v>1</c:v>
                </c:pt>
                <c:pt idx="38">
                  <c:v>176</c:v>
                </c:pt>
                <c:pt idx="39">
                  <c:v>204</c:v>
                </c:pt>
                <c:pt idx="40">
                  <c:v>2</c:v>
                </c:pt>
                <c:pt idx="41">
                  <c:v>1</c:v>
                </c:pt>
                <c:pt idx="42">
                  <c:v>121</c:v>
                </c:pt>
                <c:pt idx="43">
                  <c:v>1</c:v>
                </c:pt>
                <c:pt idx="44">
                  <c:v>0</c:v>
                </c:pt>
                <c:pt idx="45">
                  <c:v>3</c:v>
                </c:pt>
                <c:pt idx="46">
                  <c:v>16</c:v>
                </c:pt>
                <c:pt idx="47">
                  <c:v>307</c:v>
                </c:pt>
                <c:pt idx="48">
                  <c:v>0</c:v>
                </c:pt>
                <c:pt idx="49">
                  <c:v>126</c:v>
                </c:pt>
                <c:pt idx="50">
                  <c:v>1</c:v>
                </c:pt>
                <c:pt idx="51">
                  <c:v>4</c:v>
                </c:pt>
                <c:pt idx="52">
                  <c:v>117</c:v>
                </c:pt>
                <c:pt idx="53">
                  <c:v>1033</c:v>
                </c:pt>
                <c:pt idx="54">
                  <c:v>46</c:v>
                </c:pt>
                <c:pt idx="55">
                  <c:v>170</c:v>
                </c:pt>
                <c:pt idx="56">
                  <c:v>283</c:v>
                </c:pt>
                <c:pt idx="57">
                  <c:v>332</c:v>
                </c:pt>
                <c:pt idx="58">
                  <c:v>2</c:v>
                </c:pt>
                <c:pt idx="59">
                  <c:v>268</c:v>
                </c:pt>
                <c:pt idx="60">
                  <c:v>14</c:v>
                </c:pt>
                <c:pt idx="6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21-4CCD-A8AE-783C9F14B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8237888"/>
        <c:axId val="718237232"/>
      </c:lineChart>
      <c:catAx>
        <c:axId val="71823788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Session (60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718237232"/>
        <c:crosses val="autoZero"/>
        <c:auto val="1"/>
        <c:lblAlgn val="ctr"/>
        <c:lblOffset val="100"/>
        <c:noMultiLvlLbl val="0"/>
      </c:catAx>
      <c:valAx>
        <c:axId val="71823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237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Output Frames / Second (fps)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4kDownSampled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Sheet1!$G$3:$G$63</c:f>
              <c:numCache>
                <c:formatCode>General</c:formatCode>
                <c:ptCount val="61"/>
                <c:pt idx="0">
                  <c:v>0.60295494599999999</c:v>
                </c:pt>
                <c:pt idx="1">
                  <c:v>4.2004806690000001</c:v>
                </c:pt>
                <c:pt idx="2">
                  <c:v>0</c:v>
                </c:pt>
                <c:pt idx="3">
                  <c:v>5.2032314949999998</c:v>
                </c:pt>
                <c:pt idx="4">
                  <c:v>4.9980095410000001</c:v>
                </c:pt>
                <c:pt idx="5">
                  <c:v>6.3898721810000003</c:v>
                </c:pt>
                <c:pt idx="6">
                  <c:v>10.61715051</c:v>
                </c:pt>
                <c:pt idx="7">
                  <c:v>9.5934206080000006</c:v>
                </c:pt>
                <c:pt idx="8">
                  <c:v>9.3909054039999997</c:v>
                </c:pt>
                <c:pt idx="9">
                  <c:v>8.4141382530000008</c:v>
                </c:pt>
                <c:pt idx="10">
                  <c:v>7.3890911099999999</c:v>
                </c:pt>
                <c:pt idx="11">
                  <c:v>10.01620797</c:v>
                </c:pt>
                <c:pt idx="12">
                  <c:v>9.5857433790000002</c:v>
                </c:pt>
                <c:pt idx="13">
                  <c:v>8.8132159580000007</c:v>
                </c:pt>
                <c:pt idx="14">
                  <c:v>8.5871567389999992</c:v>
                </c:pt>
                <c:pt idx="15">
                  <c:v>9.4070174790000003</c:v>
                </c:pt>
                <c:pt idx="16">
                  <c:v>11.206743879999999</c:v>
                </c:pt>
                <c:pt idx="17">
                  <c:v>8.7752880609999995</c:v>
                </c:pt>
                <c:pt idx="18">
                  <c:v>9.6110005110000003</c:v>
                </c:pt>
                <c:pt idx="19">
                  <c:v>9.4020386610000006</c:v>
                </c:pt>
                <c:pt idx="20">
                  <c:v>8.0120275169999999</c:v>
                </c:pt>
                <c:pt idx="21">
                  <c:v>7.592626857</c:v>
                </c:pt>
                <c:pt idx="22">
                  <c:v>7.7167959719999999</c:v>
                </c:pt>
                <c:pt idx="23">
                  <c:v>9.9230460899999997</c:v>
                </c:pt>
                <c:pt idx="24">
                  <c:v>9.5829124809999993</c:v>
                </c:pt>
                <c:pt idx="25">
                  <c:v>9.0118327429999994</c:v>
                </c:pt>
                <c:pt idx="26">
                  <c:v>9.2056873919999997</c:v>
                </c:pt>
                <c:pt idx="27">
                  <c:v>7.982160844</c:v>
                </c:pt>
                <c:pt idx="28">
                  <c:v>8.5997328809999996</c:v>
                </c:pt>
                <c:pt idx="29">
                  <c:v>8.9686096059999993</c:v>
                </c:pt>
                <c:pt idx="30">
                  <c:v>10.43771156</c:v>
                </c:pt>
                <c:pt idx="31">
                  <c:v>8.3854441340000001</c:v>
                </c:pt>
                <c:pt idx="32">
                  <c:v>7.2162629410000001</c:v>
                </c:pt>
                <c:pt idx="33">
                  <c:v>8.2117941410000004</c:v>
                </c:pt>
                <c:pt idx="34">
                  <c:v>7.3891131459999997</c:v>
                </c:pt>
                <c:pt idx="35">
                  <c:v>8.4023381330000007</c:v>
                </c:pt>
                <c:pt idx="36">
                  <c:v>7.6101331979999998</c:v>
                </c:pt>
                <c:pt idx="37">
                  <c:v>5.7925124349999999</c:v>
                </c:pt>
                <c:pt idx="38">
                  <c:v>10.40231591</c:v>
                </c:pt>
                <c:pt idx="39">
                  <c:v>6.1955849140000003</c:v>
                </c:pt>
                <c:pt idx="40">
                  <c:v>5.9912887059999997</c:v>
                </c:pt>
                <c:pt idx="41">
                  <c:v>4.6152484730000003</c:v>
                </c:pt>
                <c:pt idx="42">
                  <c:v>5.7931162389999997</c:v>
                </c:pt>
                <c:pt idx="43">
                  <c:v>4.7923959690000002</c:v>
                </c:pt>
                <c:pt idx="44">
                  <c:v>5.3947027800000003</c:v>
                </c:pt>
                <c:pt idx="45">
                  <c:v>5.6038710009999999</c:v>
                </c:pt>
                <c:pt idx="46">
                  <c:v>5.0001420840000002</c:v>
                </c:pt>
                <c:pt idx="47">
                  <c:v>4.9999944530000002</c:v>
                </c:pt>
                <c:pt idx="48">
                  <c:v>5.1805117879999996</c:v>
                </c:pt>
                <c:pt idx="49">
                  <c:v>5.561677317</c:v>
                </c:pt>
                <c:pt idx="50">
                  <c:v>4.8607907859999999</c:v>
                </c:pt>
                <c:pt idx="51">
                  <c:v>7.8001171469999999</c:v>
                </c:pt>
                <c:pt idx="52">
                  <c:v>8.3885203980000007</c:v>
                </c:pt>
                <c:pt idx="53">
                  <c:v>2.8041950120000001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42-4997-9ECB-7E03B4DA4B2F}"/>
            </c:ext>
          </c:extLst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4kNative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Sheet1!$H$3:$H$63</c:f>
              <c:numCache>
                <c:formatCode>General</c:formatCode>
                <c:ptCount val="61"/>
                <c:pt idx="0">
                  <c:v>0.60359356445549595</c:v>
                </c:pt>
                <c:pt idx="1">
                  <c:v>3.5953844124207199</c:v>
                </c:pt>
                <c:pt idx="2">
                  <c:v>0</c:v>
                </c:pt>
                <c:pt idx="3">
                  <c:v>4.5951408693707103</c:v>
                </c:pt>
                <c:pt idx="4">
                  <c:v>5.39666725140727</c:v>
                </c:pt>
                <c:pt idx="5">
                  <c:v>5.20947896534941</c:v>
                </c:pt>
                <c:pt idx="6">
                  <c:v>5.1685097715815296</c:v>
                </c:pt>
                <c:pt idx="7">
                  <c:v>1.4053609640590199</c:v>
                </c:pt>
                <c:pt idx="8">
                  <c:v>1.0006128975573001</c:v>
                </c:pt>
                <c:pt idx="9">
                  <c:v>3.4000902337843502</c:v>
                </c:pt>
                <c:pt idx="10">
                  <c:v>3.1636559514433999</c:v>
                </c:pt>
                <c:pt idx="11">
                  <c:v>7.6907891345228201</c:v>
                </c:pt>
                <c:pt idx="12">
                  <c:v>6.5980839884243201</c:v>
                </c:pt>
                <c:pt idx="13">
                  <c:v>4.4005557603812404</c:v>
                </c:pt>
                <c:pt idx="14">
                  <c:v>6.6007581536335502</c:v>
                </c:pt>
                <c:pt idx="15">
                  <c:v>4.1999820800917496</c:v>
                </c:pt>
                <c:pt idx="16">
                  <c:v>5.1924280893525401</c:v>
                </c:pt>
                <c:pt idx="17">
                  <c:v>4.4122184696826396</c:v>
                </c:pt>
                <c:pt idx="18">
                  <c:v>3.99179925460929</c:v>
                </c:pt>
                <c:pt idx="19">
                  <c:v>2.4019317920274701</c:v>
                </c:pt>
                <c:pt idx="20">
                  <c:v>2.6021147750374101</c:v>
                </c:pt>
                <c:pt idx="21">
                  <c:v>5.7846552201620298</c:v>
                </c:pt>
                <c:pt idx="22">
                  <c:v>5.6061104458769604</c:v>
                </c:pt>
                <c:pt idx="23">
                  <c:v>6.0060322935272001</c:v>
                </c:pt>
                <c:pt idx="24">
                  <c:v>4.2030389178335197</c:v>
                </c:pt>
                <c:pt idx="25">
                  <c:v>4.7928218671096898</c:v>
                </c:pt>
                <c:pt idx="26">
                  <c:v>4.3980218066635901</c:v>
                </c:pt>
                <c:pt idx="27">
                  <c:v>3.4046956069071102</c:v>
                </c:pt>
                <c:pt idx="28">
                  <c:v>5.0034237799298902</c:v>
                </c:pt>
                <c:pt idx="29">
                  <c:v>4.1943206039424501</c:v>
                </c:pt>
                <c:pt idx="30">
                  <c:v>2.20238962006382</c:v>
                </c:pt>
                <c:pt idx="31">
                  <c:v>4.75077321407396</c:v>
                </c:pt>
                <c:pt idx="32">
                  <c:v>5.2531231218080396</c:v>
                </c:pt>
                <c:pt idx="33">
                  <c:v>2.75836360350212</c:v>
                </c:pt>
                <c:pt idx="34">
                  <c:v>4.0621938462517004</c:v>
                </c:pt>
                <c:pt idx="35">
                  <c:v>6.1808242316941602</c:v>
                </c:pt>
                <c:pt idx="36">
                  <c:v>4.0056252175319598</c:v>
                </c:pt>
                <c:pt idx="37">
                  <c:v>6.78812415976404</c:v>
                </c:pt>
                <c:pt idx="38">
                  <c:v>6.0193466451561202</c:v>
                </c:pt>
                <c:pt idx="39">
                  <c:v>6.4020349917861896</c:v>
                </c:pt>
                <c:pt idx="40">
                  <c:v>5.9877177483594597</c:v>
                </c:pt>
                <c:pt idx="41">
                  <c:v>6.6031824847231002</c:v>
                </c:pt>
                <c:pt idx="42">
                  <c:v>7.0118927583178001</c:v>
                </c:pt>
                <c:pt idx="43">
                  <c:v>5.7907846612484901</c:v>
                </c:pt>
                <c:pt idx="44">
                  <c:v>7.0687154795647</c:v>
                </c:pt>
                <c:pt idx="45">
                  <c:v>5.3121647182425802</c:v>
                </c:pt>
                <c:pt idx="46">
                  <c:v>5.7978107485295096</c:v>
                </c:pt>
                <c:pt idx="47">
                  <c:v>2.3980946227218398</c:v>
                </c:pt>
                <c:pt idx="48">
                  <c:v>1.8007626391339999</c:v>
                </c:pt>
                <c:pt idx="49">
                  <c:v>1.9972099161057499</c:v>
                </c:pt>
                <c:pt idx="50">
                  <c:v>3.0027401622095402</c:v>
                </c:pt>
                <c:pt idx="51">
                  <c:v>3.0015544677136901</c:v>
                </c:pt>
                <c:pt idx="52">
                  <c:v>2.1644379708392201</c:v>
                </c:pt>
                <c:pt idx="53">
                  <c:v>3.4639202073926998</c:v>
                </c:pt>
                <c:pt idx="54">
                  <c:v>2.6201610530735899</c:v>
                </c:pt>
                <c:pt idx="55">
                  <c:v>2.8034431934678699</c:v>
                </c:pt>
                <c:pt idx="56">
                  <c:v>3.99408832828267</c:v>
                </c:pt>
                <c:pt idx="57">
                  <c:v>5.2082741210940702</c:v>
                </c:pt>
                <c:pt idx="58">
                  <c:v>4.59324188935891</c:v>
                </c:pt>
                <c:pt idx="59">
                  <c:v>3.0048405616398499</c:v>
                </c:pt>
                <c:pt idx="60">
                  <c:v>1.7973131006854799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42-4997-9ECB-7E03B4DA4B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285744"/>
        <c:axId val="726284760"/>
      </c:lineChart>
      <c:catAx>
        <c:axId val="72628574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Session (60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726284760"/>
        <c:crosses val="autoZero"/>
        <c:auto val="1"/>
        <c:lblAlgn val="ctr"/>
        <c:lblOffset val="100"/>
        <c:noMultiLvlLbl val="0"/>
      </c:catAx>
      <c:valAx>
        <c:axId val="726284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28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4F9724-83BA-4230-89C4-4C66A0AF08A2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77EEB607-A0B4-43D6-A553-0D0C3CFD1989}">
      <dgm:prSet phldrT="[Text]" custT="1"/>
      <dgm:spPr/>
      <dgm:t>
        <a:bodyPr lIns="274320" tIns="457200" rIns="274320" bIns="27432" anchor="ctr"/>
        <a:lstStyle/>
        <a:p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Power users</a:t>
          </a:r>
        </a:p>
      </dgm:t>
    </dgm:pt>
    <dgm:pt modelId="{B83FB7B6-8997-4204-B996-AF690DE3E70B}" type="parTrans" cxnId="{B05BF6EE-E26A-43A5-B696-D779ED018D43}">
      <dgm:prSet/>
      <dgm:spPr/>
      <dgm:t>
        <a:bodyPr/>
        <a:lstStyle/>
        <a:p>
          <a:endParaRPr lang="en-US" sz="1400"/>
        </a:p>
      </dgm:t>
    </dgm:pt>
    <dgm:pt modelId="{811AF47C-883D-4A9F-B2AF-BF672D52BA03}" type="sibTrans" cxnId="{B05BF6EE-E26A-43A5-B696-D779ED018D43}">
      <dgm:prSet/>
      <dgm:spPr/>
      <dgm:t>
        <a:bodyPr/>
        <a:lstStyle/>
        <a:p>
          <a:endParaRPr lang="en-US" sz="1400"/>
        </a:p>
      </dgm:t>
    </dgm:pt>
    <dgm:pt modelId="{9EE4BFDA-539A-4C84-A0CA-96B61AA40EE4}">
      <dgm:prSet phldrT="[Text]" custT="1"/>
      <dgm:spPr/>
      <dgm:t>
        <a:bodyPr anchor="ctr"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Professional users</a:t>
          </a:r>
        </a:p>
      </dgm:t>
    </dgm:pt>
    <dgm:pt modelId="{327CD055-C51B-4E10-8F4E-17D2A9FF2D1F}" type="parTrans" cxnId="{8C3AA883-2ACC-42C4-B04F-0EA83F8C849F}">
      <dgm:prSet/>
      <dgm:spPr/>
      <dgm:t>
        <a:bodyPr/>
        <a:lstStyle/>
        <a:p>
          <a:endParaRPr lang="en-US" sz="1400"/>
        </a:p>
      </dgm:t>
    </dgm:pt>
    <dgm:pt modelId="{5EA19F73-E2F7-4A37-9ED5-C61182C0A713}" type="sibTrans" cxnId="{8C3AA883-2ACC-42C4-B04F-0EA83F8C849F}">
      <dgm:prSet/>
      <dgm:spPr/>
      <dgm:t>
        <a:bodyPr/>
        <a:lstStyle/>
        <a:p>
          <a:endParaRPr lang="en-US" sz="1400"/>
        </a:p>
      </dgm:t>
    </dgm:pt>
    <dgm:pt modelId="{195966E1-7FF6-45CF-96F9-4FB64C493630}">
      <dgm:prSet phldrT="[Text]" custT="1"/>
      <dgm:spPr/>
      <dgm:t>
        <a:bodyPr anchor="ctr"/>
        <a:lstStyle/>
        <a:p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Knowledge workers</a:t>
          </a:r>
        </a:p>
        <a:p>
          <a:r>
            <a:rPr lang="en-US" sz="2800">
              <a:latin typeface="Calibri" panose="020F0502020204030204" pitchFamily="34" charset="0"/>
              <a:cs typeface="Calibri" panose="020F0502020204030204" pitchFamily="34" charset="0"/>
            </a:rPr>
            <a:t>Task workers</a:t>
          </a:r>
        </a:p>
      </dgm:t>
    </dgm:pt>
    <dgm:pt modelId="{0747F12F-6E90-40CE-ACE3-60BEDE968A81}" type="parTrans" cxnId="{80481B10-6DBE-4848-AF94-56BFDEE350E8}">
      <dgm:prSet/>
      <dgm:spPr/>
      <dgm:t>
        <a:bodyPr/>
        <a:lstStyle/>
        <a:p>
          <a:endParaRPr lang="en-US" sz="1400"/>
        </a:p>
      </dgm:t>
    </dgm:pt>
    <dgm:pt modelId="{091CD898-6682-4F11-89A2-E506341C58D2}" type="sibTrans" cxnId="{80481B10-6DBE-4848-AF94-56BFDEE350E8}">
      <dgm:prSet/>
      <dgm:spPr/>
      <dgm:t>
        <a:bodyPr/>
        <a:lstStyle/>
        <a:p>
          <a:endParaRPr lang="en-US" sz="1400"/>
        </a:p>
      </dgm:t>
    </dgm:pt>
    <dgm:pt modelId="{C239A935-7DFD-491E-A158-6954672E2F48}" type="pres">
      <dgm:prSet presAssocID="{BA4F9724-83BA-4230-89C4-4C66A0AF08A2}" presName="Name0" presStyleCnt="0">
        <dgm:presLayoutVars>
          <dgm:dir/>
          <dgm:animLvl val="lvl"/>
          <dgm:resizeHandles val="exact"/>
        </dgm:presLayoutVars>
      </dgm:prSet>
      <dgm:spPr/>
    </dgm:pt>
    <dgm:pt modelId="{BC28750C-64A8-4124-A91B-2577A80D7F13}" type="pres">
      <dgm:prSet presAssocID="{77EEB607-A0B4-43D6-A553-0D0C3CFD1989}" presName="Name8" presStyleCnt="0"/>
      <dgm:spPr/>
    </dgm:pt>
    <dgm:pt modelId="{5C1E1B12-536D-4C89-8AF8-E93555790FA3}" type="pres">
      <dgm:prSet presAssocID="{77EEB607-A0B4-43D6-A553-0D0C3CFD1989}" presName="level" presStyleLbl="node1" presStyleIdx="0" presStyleCnt="3" custScaleY="99174">
        <dgm:presLayoutVars>
          <dgm:chMax val="1"/>
          <dgm:bulletEnabled val="1"/>
        </dgm:presLayoutVars>
      </dgm:prSet>
      <dgm:spPr/>
    </dgm:pt>
    <dgm:pt modelId="{805ACBB4-0AB9-4E5E-8ECF-5EA337E2F599}" type="pres">
      <dgm:prSet presAssocID="{77EEB607-A0B4-43D6-A553-0D0C3CFD19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5F0EA86-F525-4881-929E-823F9FAC869D}" type="pres">
      <dgm:prSet presAssocID="{9EE4BFDA-539A-4C84-A0CA-96B61AA40EE4}" presName="Name8" presStyleCnt="0"/>
      <dgm:spPr/>
    </dgm:pt>
    <dgm:pt modelId="{8C1CF4A5-A683-4654-B2ED-A28206F7F8F0}" type="pres">
      <dgm:prSet presAssocID="{9EE4BFDA-539A-4C84-A0CA-96B61AA40EE4}" presName="level" presStyleLbl="node1" presStyleIdx="1" presStyleCnt="3" custScaleY="100099">
        <dgm:presLayoutVars>
          <dgm:chMax val="1"/>
          <dgm:bulletEnabled val="1"/>
        </dgm:presLayoutVars>
      </dgm:prSet>
      <dgm:spPr/>
    </dgm:pt>
    <dgm:pt modelId="{240372EC-BA4C-48B7-8DDF-FD44DB560E6E}" type="pres">
      <dgm:prSet presAssocID="{9EE4BFDA-539A-4C84-A0CA-96B61AA40EE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DD5659-9798-4371-914D-796207776316}" type="pres">
      <dgm:prSet presAssocID="{195966E1-7FF6-45CF-96F9-4FB64C493630}" presName="Name8" presStyleCnt="0"/>
      <dgm:spPr/>
    </dgm:pt>
    <dgm:pt modelId="{8257C375-00F8-49F0-B08C-F58A623E9D9B}" type="pres">
      <dgm:prSet presAssocID="{195966E1-7FF6-45CF-96F9-4FB64C493630}" presName="level" presStyleLbl="node1" presStyleIdx="2" presStyleCnt="3">
        <dgm:presLayoutVars>
          <dgm:chMax val="1"/>
          <dgm:bulletEnabled val="1"/>
        </dgm:presLayoutVars>
      </dgm:prSet>
      <dgm:spPr/>
    </dgm:pt>
    <dgm:pt modelId="{900E63DE-DDA1-48A2-A439-FC4EE6C63222}" type="pres">
      <dgm:prSet presAssocID="{195966E1-7FF6-45CF-96F9-4FB64C49363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0481B10-6DBE-4848-AF94-56BFDEE350E8}" srcId="{BA4F9724-83BA-4230-89C4-4C66A0AF08A2}" destId="{195966E1-7FF6-45CF-96F9-4FB64C493630}" srcOrd="2" destOrd="0" parTransId="{0747F12F-6E90-40CE-ACE3-60BEDE968A81}" sibTransId="{091CD898-6682-4F11-89A2-E506341C58D2}"/>
    <dgm:cxn modelId="{A26B8310-98DB-4ABE-AA90-EBE026B82F50}" type="presOf" srcId="{77EEB607-A0B4-43D6-A553-0D0C3CFD1989}" destId="{805ACBB4-0AB9-4E5E-8ECF-5EA337E2F599}" srcOrd="1" destOrd="0" presId="urn:microsoft.com/office/officeart/2005/8/layout/pyramid1"/>
    <dgm:cxn modelId="{A5BBB263-BB5D-4ED7-BAAA-34738AE55C69}" type="presOf" srcId="{195966E1-7FF6-45CF-96F9-4FB64C493630}" destId="{8257C375-00F8-49F0-B08C-F58A623E9D9B}" srcOrd="0" destOrd="0" presId="urn:microsoft.com/office/officeart/2005/8/layout/pyramid1"/>
    <dgm:cxn modelId="{7258E57C-B0D5-479D-8752-2013F5B0B63F}" type="presOf" srcId="{195966E1-7FF6-45CF-96F9-4FB64C493630}" destId="{900E63DE-DDA1-48A2-A439-FC4EE6C63222}" srcOrd="1" destOrd="0" presId="urn:microsoft.com/office/officeart/2005/8/layout/pyramid1"/>
    <dgm:cxn modelId="{8C3AA883-2ACC-42C4-B04F-0EA83F8C849F}" srcId="{BA4F9724-83BA-4230-89C4-4C66A0AF08A2}" destId="{9EE4BFDA-539A-4C84-A0CA-96B61AA40EE4}" srcOrd="1" destOrd="0" parTransId="{327CD055-C51B-4E10-8F4E-17D2A9FF2D1F}" sibTransId="{5EA19F73-E2F7-4A37-9ED5-C61182C0A713}"/>
    <dgm:cxn modelId="{3D8DD5C1-4271-4ADE-8FFD-D30ACAF0158B}" type="presOf" srcId="{77EEB607-A0B4-43D6-A553-0D0C3CFD1989}" destId="{5C1E1B12-536D-4C89-8AF8-E93555790FA3}" srcOrd="0" destOrd="0" presId="urn:microsoft.com/office/officeart/2005/8/layout/pyramid1"/>
    <dgm:cxn modelId="{B13A68C8-2923-4544-A07E-CF30D4F09538}" type="presOf" srcId="{9EE4BFDA-539A-4C84-A0CA-96B61AA40EE4}" destId="{8C1CF4A5-A683-4654-B2ED-A28206F7F8F0}" srcOrd="0" destOrd="0" presId="urn:microsoft.com/office/officeart/2005/8/layout/pyramid1"/>
    <dgm:cxn modelId="{F13125E7-4663-41E6-BDBA-364A3ECDB501}" type="presOf" srcId="{BA4F9724-83BA-4230-89C4-4C66A0AF08A2}" destId="{C239A935-7DFD-491E-A158-6954672E2F48}" srcOrd="0" destOrd="0" presId="urn:microsoft.com/office/officeart/2005/8/layout/pyramid1"/>
    <dgm:cxn modelId="{AF0BE1EC-0F09-49D3-A51F-CAD93E003ECF}" type="presOf" srcId="{9EE4BFDA-539A-4C84-A0CA-96B61AA40EE4}" destId="{240372EC-BA4C-48B7-8DDF-FD44DB560E6E}" srcOrd="1" destOrd="0" presId="urn:microsoft.com/office/officeart/2005/8/layout/pyramid1"/>
    <dgm:cxn modelId="{B05BF6EE-E26A-43A5-B696-D779ED018D43}" srcId="{BA4F9724-83BA-4230-89C4-4C66A0AF08A2}" destId="{77EEB607-A0B4-43D6-A553-0D0C3CFD1989}" srcOrd="0" destOrd="0" parTransId="{B83FB7B6-8997-4204-B996-AF690DE3E70B}" sibTransId="{811AF47C-883D-4A9F-B2AF-BF672D52BA03}"/>
    <dgm:cxn modelId="{F540E7E6-F354-4CC9-AD81-0ED2BF916F6A}" type="presParOf" srcId="{C239A935-7DFD-491E-A158-6954672E2F48}" destId="{BC28750C-64A8-4124-A91B-2577A80D7F13}" srcOrd="0" destOrd="0" presId="urn:microsoft.com/office/officeart/2005/8/layout/pyramid1"/>
    <dgm:cxn modelId="{ED56E71F-4B55-403A-BFE6-1601F561C409}" type="presParOf" srcId="{BC28750C-64A8-4124-A91B-2577A80D7F13}" destId="{5C1E1B12-536D-4C89-8AF8-E93555790FA3}" srcOrd="0" destOrd="0" presId="urn:microsoft.com/office/officeart/2005/8/layout/pyramid1"/>
    <dgm:cxn modelId="{6FFD4A26-DB1C-4837-AFB9-BFDA1675C56D}" type="presParOf" srcId="{BC28750C-64A8-4124-A91B-2577A80D7F13}" destId="{805ACBB4-0AB9-4E5E-8ECF-5EA337E2F599}" srcOrd="1" destOrd="0" presId="urn:microsoft.com/office/officeart/2005/8/layout/pyramid1"/>
    <dgm:cxn modelId="{CDA81A0D-1B80-4EBF-B47C-DBC5047A0BB5}" type="presParOf" srcId="{C239A935-7DFD-491E-A158-6954672E2F48}" destId="{95F0EA86-F525-4881-929E-823F9FAC869D}" srcOrd="1" destOrd="0" presId="urn:microsoft.com/office/officeart/2005/8/layout/pyramid1"/>
    <dgm:cxn modelId="{C45241D2-9C4D-44A0-9D1C-726496040497}" type="presParOf" srcId="{95F0EA86-F525-4881-929E-823F9FAC869D}" destId="{8C1CF4A5-A683-4654-B2ED-A28206F7F8F0}" srcOrd="0" destOrd="0" presId="urn:microsoft.com/office/officeart/2005/8/layout/pyramid1"/>
    <dgm:cxn modelId="{86618871-581C-4896-8B19-AA3893082439}" type="presParOf" srcId="{95F0EA86-F525-4881-929E-823F9FAC869D}" destId="{240372EC-BA4C-48B7-8DDF-FD44DB560E6E}" srcOrd="1" destOrd="0" presId="urn:microsoft.com/office/officeart/2005/8/layout/pyramid1"/>
    <dgm:cxn modelId="{710A3AB7-3294-48AA-8DDD-5B5185D5274F}" type="presParOf" srcId="{C239A935-7DFD-491E-A158-6954672E2F48}" destId="{42DD5659-9798-4371-914D-796207776316}" srcOrd="2" destOrd="0" presId="urn:microsoft.com/office/officeart/2005/8/layout/pyramid1"/>
    <dgm:cxn modelId="{E5B03E4C-8A27-40BB-881F-C965C452EA82}" type="presParOf" srcId="{42DD5659-9798-4371-914D-796207776316}" destId="{8257C375-00F8-49F0-B08C-F58A623E9D9B}" srcOrd="0" destOrd="0" presId="urn:microsoft.com/office/officeart/2005/8/layout/pyramid1"/>
    <dgm:cxn modelId="{E579C31C-18C0-4175-B3E2-922DFA6B11C7}" type="presParOf" srcId="{42DD5659-9798-4371-914D-796207776316}" destId="{900E63DE-DDA1-48A2-A439-FC4EE6C6322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E1B12-536D-4C89-8AF8-E93555790FA3}">
      <dsp:nvSpPr>
        <dsp:cNvPr id="0" name=""/>
        <dsp:cNvSpPr/>
      </dsp:nvSpPr>
      <dsp:spPr>
        <a:xfrm>
          <a:off x="1550135" y="0"/>
          <a:ext cx="1536570" cy="1362459"/>
        </a:xfrm>
        <a:prstGeom prst="trapezoid">
          <a:avLst>
            <a:gd name="adj" fmla="val 5639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457200" rIns="274320" bIns="274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Power users</a:t>
          </a:r>
        </a:p>
      </dsp:txBody>
      <dsp:txXfrm>
        <a:off x="1550135" y="0"/>
        <a:ext cx="1536570" cy="1362459"/>
      </dsp:txXfrm>
    </dsp:sp>
    <dsp:sp modelId="{8C1CF4A5-A683-4654-B2ED-A28206F7F8F0}">
      <dsp:nvSpPr>
        <dsp:cNvPr id="0" name=""/>
        <dsp:cNvSpPr/>
      </dsp:nvSpPr>
      <dsp:spPr>
        <a:xfrm>
          <a:off x="774684" y="1362459"/>
          <a:ext cx="3087473" cy="1375167"/>
        </a:xfrm>
        <a:prstGeom prst="trapezoid">
          <a:avLst>
            <a:gd name="adj" fmla="val 56390"/>
          </a:avLst>
        </a:prstGeom>
        <a:solidFill>
          <a:schemeClr val="accent1">
            <a:shade val="80000"/>
            <a:hueOff val="392577"/>
            <a:satOff val="-21437"/>
            <a:lumOff val="179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Professional users</a:t>
          </a:r>
        </a:p>
      </dsp:txBody>
      <dsp:txXfrm>
        <a:off x="1314992" y="1362459"/>
        <a:ext cx="2006857" cy="1375167"/>
      </dsp:txXfrm>
    </dsp:sp>
    <dsp:sp modelId="{8257C375-00F8-49F0-B08C-F58A623E9D9B}">
      <dsp:nvSpPr>
        <dsp:cNvPr id="0" name=""/>
        <dsp:cNvSpPr/>
      </dsp:nvSpPr>
      <dsp:spPr>
        <a:xfrm>
          <a:off x="0" y="2737627"/>
          <a:ext cx="4636842" cy="1373807"/>
        </a:xfrm>
        <a:prstGeom prst="trapezoid">
          <a:avLst>
            <a:gd name="adj" fmla="val 56390"/>
          </a:avLst>
        </a:prstGeom>
        <a:solidFill>
          <a:schemeClr val="accent1">
            <a:shade val="80000"/>
            <a:hueOff val="785154"/>
            <a:satOff val="-42873"/>
            <a:lumOff val="358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Knowledge workers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 panose="020F0502020204030204" pitchFamily="34" charset="0"/>
              <a:cs typeface="Calibri" panose="020F0502020204030204" pitchFamily="34" charset="0"/>
            </a:rPr>
            <a:t>Task workers</a:t>
          </a:r>
        </a:p>
      </dsp:txBody>
      <dsp:txXfrm>
        <a:off x="811447" y="2737627"/>
        <a:ext cx="3013947" cy="1373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9/28/2018 8:42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86873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5120"/>
      </p:ext>
    </p:extLst>
  </p:cSld>
  <p:clrMapOvr>
    <a:masterClrMapping/>
  </p:clrMapOvr>
</p:notes>
</file>

<file path=ppt/notesSlides/notesSlide1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39349084"/>
      </p:ext>
    </p:extLst>
  </p:cSld>
  <p:clrMapOvr>
    <a:masterClrMapping/>
  </p:clrMapOvr>
</p:notes>
</file>

<file path=ppt/notesSlides/notesSlide1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2723"/>
      </p:ext>
    </p:extLst>
  </p:cSld>
  <p:clrMapOvr>
    <a:masterClrMapping/>
  </p:clrMapOvr>
</p:notes>
</file>

<file path=ppt/notesSlides/notesSlide1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92092"/>
      </p:ext>
    </p:extLst>
  </p:cSld>
  <p:clrMapOvr>
    <a:masterClrMapping/>
  </p:clrMapOvr>
</p:notes>
</file>

<file path=ppt/notesSlides/notesSlide1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83523"/>
      </p:ext>
    </p:extLst>
  </p:cSld>
  <p:clrMapOvr>
    <a:masterClrMapping/>
  </p:clrMapOvr>
</p:notes>
</file>

<file path=ppt/notesSlides/notesSlide1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2471"/>
      </p:ext>
    </p:extLst>
  </p:cSld>
  <p:clrMapOvr>
    <a:masterClrMapping/>
  </p:clrMapOvr>
</p:notes>
</file>

<file path=ppt/notesSlides/notesSlide1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4D3C2-8136-4A66-94C8-A8DD949ED0E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55569"/>
      </p:ext>
    </p:extLst>
  </p:cSld>
  <p:clrMapOvr>
    <a:masterClrMapping/>
  </p:clrMapOvr>
</p:notes>
</file>

<file path=ppt/notesSlides/notesSlide1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8745"/>
      </p:ext>
    </p:extLst>
  </p:cSld>
  <p:clrMapOvr>
    <a:masterClrMapping/>
  </p:clrMapOvr>
</p:notes>
</file>

<file path=ppt/notesSlides/notesSlide1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8:43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9/28/2018 8:42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84289796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63930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67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77258-70D4-4992-A2EC-F1B865547BE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161880"/>
      </p:ext>
    </p:extLst>
  </p:cSld>
  <p:clrMapOvr>
    <a:masterClrMapping/>
  </p:clrMapOvr>
</p:notes>
</file>

<file path=ppt/notesSlides/notesSlide6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77258-70D4-4992-A2EC-F1B865547BE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9181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77258-70D4-4992-A2EC-F1B865547BE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9/28/2018 8:42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952972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52123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9/28/2018 8:42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1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37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617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523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675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421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60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5528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455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1384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325213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801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1202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547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8863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109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9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134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7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dautomation" TargetMode="External"/><Relationship Id="rId2" Type="http://schemas.openxmlformats.org/officeDocument/2006/relationships/hyperlink" Target="https://aka.ms/rdwebadmindo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ka.ms/rdblog" TargetMode="External"/><Relationship Id="rId5" Type="http://schemas.openxmlformats.org/officeDocument/2006/relationships/hyperlink" Target="https://aka.ms/wvd" TargetMode="External"/><Relationship Id="rId4" Type="http://schemas.openxmlformats.org/officeDocument/2006/relationships/hyperlink" Target="https://aka.ms/rd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gnite.mobileAp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myignite.techcommunity.microsoft.com/evaluation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4257-7FB3-4698-A5FA-7E4BDC2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RDS certificates with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F24DF-925B-441B-9A38-568451C5D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7135210" cy="293003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Store certificates in Azure Key Vault</a:t>
            </a:r>
          </a:p>
          <a:p>
            <a:endParaRPr lang="en-US"/>
          </a:p>
          <a:p>
            <a:r>
              <a:rPr lang="en-US"/>
              <a:t>Create VMs and load certificates</a:t>
            </a:r>
          </a:p>
          <a:p>
            <a:endParaRPr lang="en-US"/>
          </a:p>
          <a:p>
            <a:r>
              <a:rPr lang="en-US"/>
              <a:t>Run updated </a:t>
            </a:r>
            <a:r>
              <a:rPr lang="en-US" b="1"/>
              <a:t>Set-</a:t>
            </a:r>
            <a:r>
              <a:rPr lang="en-US" b="1" err="1"/>
              <a:t>RDCertificate</a:t>
            </a:r>
            <a:r>
              <a:rPr lang="en-US"/>
              <a:t> cmdlet with certificate thumbprint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76076BF-60EE-4A2C-82CD-4EDD0509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310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74945"/>
      </p:ext>
    </p:extLst>
  </p:cSld>
  <p:clrMapOvr>
    <a:masterClrMapping/>
  </p:clrMapOvr>
  <p:transition>
    <p:fade/>
  </p:transition>
</p:sld>
</file>

<file path=ppt/slides/slide11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D50-A23B-47C5-9AF7-05E67A31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6400800" cy="1495794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RDS certificates with Azure Key Vault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2B35E-8F56-4B1B-9788-1F0D6AB3C4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4257-7FB3-4698-A5FA-7E4BDC2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RD Licensing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F24DF-925B-441B-9A38-568451C5D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8900" y="1434370"/>
            <a:ext cx="6436010" cy="3791807"/>
          </a:xfrm>
        </p:spPr>
        <p:txBody>
          <a:bodyPr/>
          <a:lstStyle/>
          <a:p>
            <a:r>
              <a:rPr lang="en-US" dirty="0"/>
              <a:t>License server can update per-user licenses without direct AD connectivity</a:t>
            </a:r>
          </a:p>
          <a:p>
            <a:endParaRPr lang="en-US" dirty="0"/>
          </a:p>
          <a:p>
            <a:r>
              <a:rPr lang="en-US" dirty="0"/>
              <a:t>[Preview] Highly-available RD license server role with SQL DB</a:t>
            </a:r>
          </a:p>
          <a:p>
            <a:endParaRPr lang="en-US" dirty="0"/>
          </a:p>
          <a:p>
            <a:r>
              <a:rPr lang="en-US" dirty="0"/>
              <a:t>Licensing program rolling out for Cloud Solution Providers (CSP)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CADDC-4DAD-4741-A2ED-2875C7A5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600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03366"/>
      </p:ext>
    </p:extLst>
  </p:cSld>
  <p:clrMapOvr>
    <a:masterClrMapping/>
  </p:clrMapOvr>
  <p:transition>
    <p:fade/>
  </p:transition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55D5-AD23-4EFC-947D-7337C84C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RDS 2019 with ARM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6241C-E723-4720-8886-47A4B8740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1700" y="1434370"/>
            <a:ext cx="6893210" cy="2412968"/>
          </a:xfrm>
        </p:spPr>
        <p:txBody>
          <a:bodyPr/>
          <a:lstStyle/>
          <a:p>
            <a:r>
              <a:rPr lang="en-US" dirty="0"/>
              <a:t>ARM templates for basic </a:t>
            </a:r>
            <a:r>
              <a:rPr lang="en-US"/>
              <a:t>and high-availability </a:t>
            </a:r>
            <a:r>
              <a:rPr lang="en-US" dirty="0"/>
              <a:t>deployment</a:t>
            </a:r>
          </a:p>
          <a:p>
            <a:endParaRPr lang="en-US" dirty="0"/>
          </a:p>
          <a:p>
            <a:r>
              <a:rPr lang="en-US" dirty="0"/>
              <a:t>Plan to be update with RDS 2019 post-GA</a:t>
            </a:r>
          </a:p>
          <a:p>
            <a:endParaRPr lang="en-US" dirty="0"/>
          </a:p>
        </p:txBody>
      </p:sp>
      <p:pic>
        <p:nvPicPr>
          <p:cNvPr id="5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2B6CE1C-2705-4959-9DB2-1EA73613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0" y="143437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38942"/>
      </p:ext>
    </p:extLst>
  </p:cSld>
  <p:clrMapOvr>
    <a:masterClrMapping/>
  </p:clrMapOvr>
  <p:transition>
    <p:fade/>
  </p:transition>
</p:sld>
</file>

<file path=ppt/slides/slide14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9380C2-500D-400A-B609-EA8C3849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RDS ARM 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9AC95-FBE1-4DFF-A086-71D2D0E294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3FAC-E4A0-4188-83D7-B9801A6F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/>
              <a:t>Enhancing end-user client experience</a:t>
            </a:r>
          </a:p>
        </p:txBody>
      </p:sp>
    </p:spTree>
    <p:extLst>
      <p:ext uri="{BB962C8B-B14F-4D97-AF65-F5344CB8AC3E}">
        <p14:creationId xmlns:p14="http://schemas.microsoft.com/office/powerpoint/2010/main" val="1173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16="http://schemas.microsoft.com/office/drawing/2014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F43CED3-8671-439D-82C4-CA1C9FA1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Enhancing end-user experience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491AB-3598-4AEC-9823-EC2DE0546C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RDS web client</a:t>
            </a:r>
          </a:p>
          <a:p>
            <a:endParaRPr lang="en-US"/>
          </a:p>
          <a:p>
            <a:r>
              <a:rPr lang="en-US"/>
              <a:t>GPU virtualization</a:t>
            </a:r>
          </a:p>
          <a:p>
            <a:endParaRPr lang="en-US"/>
          </a:p>
          <a:p>
            <a:r>
              <a:rPr lang="en-US"/>
              <a:t>RDP improvements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36D02-EA00-4324-8E14-6834DD65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0" y="1462472"/>
            <a:ext cx="48209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8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4D50-A23B-47C5-9AF7-05E67A31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RDS web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2B35E-8F56-4B1B-9788-1F0D6AB3C4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8472-1445-4636-925F-23BA894D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5883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16="http://schemas.microsoft.com/office/drawing/2014/main" xmlns:p14="http://schemas.microsoft.com/office/powerpoint/2010/main" xmlns:dgm="http://schemas.openxmlformats.org/drawingml/2006/diagram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1EC334-7FE7-43F7-9191-1ECF7275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98" y="439698"/>
            <a:ext cx="11018520" cy="553998"/>
          </a:xfrm>
        </p:spPr>
        <p:txBody>
          <a:bodyPr/>
          <a:lstStyle/>
          <a:p>
            <a:r>
              <a:rPr lang="en-US"/>
              <a:t>GPU virtualization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FB2106-832D-49B3-BBD8-9C3CA308A4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60727"/>
              </p:ext>
            </p:extLst>
          </p:nvPr>
        </p:nvGraphicFramePr>
        <p:xfrm>
          <a:off x="3777579" y="1379061"/>
          <a:ext cx="4636842" cy="4111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Left-Right Arrow 15">
            <a:extLst>
              <a:ext uri="{FF2B5EF4-FFF2-40B4-BE49-F238E27FC236}">
                <a16:creationId xmlns:a16="http://schemas.microsoft.com/office/drawing/2014/main" id="{06DEBD8E-3599-482E-9145-3FB6A4B19F40}"/>
              </a:ext>
            </a:extLst>
          </p:cNvPr>
          <p:cNvSpPr/>
          <p:nvPr/>
        </p:nvSpPr>
        <p:spPr>
          <a:xfrm>
            <a:off x="3777579" y="5687396"/>
            <a:ext cx="4636842" cy="713404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 Light" panose="020F0302020204030204" pitchFamily="34" charset="0"/>
              </a:rPr>
              <a:t>User scale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1992FF-01EA-4B25-9215-54196F0953CD}"/>
              </a:ext>
            </a:extLst>
          </p:cNvPr>
          <p:cNvGrpSpPr/>
          <p:nvPr/>
        </p:nvGrpSpPr>
        <p:grpSpPr>
          <a:xfrm>
            <a:off x="2998308" y="1346595"/>
            <a:ext cx="697162" cy="4111435"/>
            <a:chOff x="588263" y="1346595"/>
            <a:chExt cx="697162" cy="411143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" name="Up Arrow 16">
              <a:extLst>
                <a:ext uri="{FF2B5EF4-FFF2-40B4-BE49-F238E27FC236}">
                  <a16:creationId xmlns:a16="http://schemas.microsoft.com/office/drawing/2014/main" id="{C6A6CADF-64D5-4B1A-857A-818EA84E3BD5}"/>
                </a:ext>
              </a:extLst>
            </p:cNvPr>
            <p:cNvSpPr/>
            <p:nvPr/>
          </p:nvSpPr>
          <p:spPr>
            <a:xfrm>
              <a:off x="588263" y="1346595"/>
              <a:ext cx="697162" cy="4111435"/>
            </a:xfrm>
            <a:prstGeom prst="upArrow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9F94B-B59A-4C88-83AF-0D466FA5D51B}"/>
                </a:ext>
              </a:extLst>
            </p:cNvPr>
            <p:cNvSpPr txBox="1"/>
            <p:nvPr/>
          </p:nvSpPr>
          <p:spPr>
            <a:xfrm rot="16200000">
              <a:off x="-224083" y="3315504"/>
              <a:ext cx="2321854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>
                  <a:cs typeface="Calibri Light" panose="020F0302020204030204" pitchFamily="34" charset="0"/>
                </a:rPr>
                <a:t>GPU Utilization Per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854501"/>
      </p:ext>
    </p:extLst>
  </p:cSld>
  <p:clrMapOvr>
    <a:masterClrMapping/>
  </p:clrMapOvr>
  <p:transition>
    <p:fade/>
  </p:transition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871544"/>
            <a:ext cx="5943600" cy="1661993"/>
          </a:xfrm>
        </p:spPr>
        <p:txBody>
          <a:bodyPr/>
          <a:lstStyle/>
          <a:p>
            <a:r>
              <a:rPr lang="en-US"/>
              <a:t>What’s new in Remote Desktop Services for Windows Server 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Christian Montoya | Program Manager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BRK2242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F9C810-AF41-4E73-AC16-F49EA798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Graphics virtualization technology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39442-205E-4687-B4DF-6753102BDB30}"/>
              </a:ext>
            </a:extLst>
          </p:cNvPr>
          <p:cNvSpPr txBox="1"/>
          <p:nvPr/>
        </p:nvSpPr>
        <p:spPr>
          <a:xfrm>
            <a:off x="1547677" y="2810420"/>
            <a:ext cx="2228284" cy="1897955"/>
          </a:xfrm>
          <a:prstGeom prst="rect">
            <a:avLst/>
          </a:prstGeom>
          <a:noFill/>
        </p:spPr>
        <p:txBody>
          <a:bodyPr wrap="square" lIns="182880" tIns="91440" rIns="91440" bIns="91440" rtlCol="0" anchor="t">
            <a:spAutoFit/>
          </a:bodyPr>
          <a:lstStyle/>
          <a:p>
            <a:pPr defTabSz="685775">
              <a:spcBef>
                <a:spcPts val="662"/>
              </a:spcBef>
              <a:defRPr/>
            </a:pPr>
            <a:r>
              <a:rPr lang="en-US" sz="18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RemoteFX </a:t>
            </a:r>
            <a:r>
              <a:rPr lang="en-US" sz="1800" b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vGPU</a:t>
            </a:r>
            <a:endParaRPr lang="en-US" sz="1800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DX 11.1 support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Higher video memory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Up to 2560 × 1600 resolution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Scale improvements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BC51C-3925-49A7-9FB7-A80E0B663F6E}"/>
              </a:ext>
            </a:extLst>
          </p:cNvPr>
          <p:cNvSpPr txBox="1"/>
          <p:nvPr/>
        </p:nvSpPr>
        <p:spPr>
          <a:xfrm>
            <a:off x="5082302" y="2810420"/>
            <a:ext cx="2371637" cy="3457357"/>
          </a:xfrm>
          <a:prstGeom prst="rect">
            <a:avLst/>
          </a:prstGeom>
          <a:noFill/>
        </p:spPr>
        <p:txBody>
          <a:bodyPr wrap="square" lIns="182880" tIns="91440" rIns="91440" bIns="91440" rtlCol="0" anchor="t">
            <a:spAutoFit/>
          </a:bodyPr>
          <a:lstStyle/>
          <a:p>
            <a:pPr defTabSz="685775">
              <a:spcBef>
                <a:spcPts val="662"/>
              </a:spcBef>
              <a:defRPr/>
            </a:pPr>
            <a:r>
              <a:rPr lang="en-US" sz="18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RemoteFX </a:t>
            </a:r>
            <a:r>
              <a:rPr lang="en-US" sz="1800" b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vGPU</a:t>
            </a:r>
            <a:endParaRPr lang="en-US" sz="1800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OpenGL 4.4/OpenCL 1.1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1 GB dedicated VRAM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Up to 4K resolution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Server VM support</a:t>
            </a:r>
          </a:p>
          <a:p>
            <a:pPr defTabSz="685775">
              <a:spcBef>
                <a:spcPts val="662"/>
              </a:spcBef>
              <a:defRPr/>
            </a:pPr>
            <a:r>
              <a:rPr lang="en-US" sz="18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Discrete Device Assignment (DDA)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Native GPU driver support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Full API support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endParaRPr lang="en-US" sz="1400">
              <a:cs typeface="Segoe U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0A25CF-9244-4CEB-A4D4-310F54212D18}"/>
              </a:ext>
            </a:extLst>
          </p:cNvPr>
          <p:cNvSpPr txBox="1"/>
          <p:nvPr/>
        </p:nvSpPr>
        <p:spPr>
          <a:xfrm>
            <a:off x="8416041" y="2806856"/>
            <a:ext cx="2609845" cy="2634054"/>
          </a:xfrm>
          <a:prstGeom prst="rect">
            <a:avLst/>
          </a:prstGeom>
          <a:noFill/>
        </p:spPr>
        <p:txBody>
          <a:bodyPr wrap="square" lIns="182880" tIns="91440" rIns="91440" bIns="91440" rtlCol="0" anchor="t">
            <a:spAutoFit/>
          </a:bodyPr>
          <a:lstStyle/>
          <a:p>
            <a:pPr marL="104775" defTabSz="685775">
              <a:spcBef>
                <a:spcPts val="662"/>
              </a:spcBef>
              <a:defRPr/>
            </a:pPr>
            <a:r>
              <a:rPr lang="en-US" sz="18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DDA</a:t>
            </a:r>
            <a:endParaRPr lang="en-US"/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Improved RDSH scalability with GFX HW acceleration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Use all available GPUs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Improvements on video detection and handling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Region classification improvements</a:t>
            </a:r>
          </a:p>
          <a:p>
            <a:pPr marL="205105" indent="-100330" defTabSz="685775">
              <a:spcBef>
                <a:spcPts val="662"/>
              </a:spcBef>
              <a:buFont typeface="Arial" charset="0"/>
              <a:buChar char="•"/>
              <a:defRPr/>
            </a:pP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High DPI downsampling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39A6A6-6B7A-4902-B351-AD13F7F1D099}"/>
              </a:ext>
            </a:extLst>
          </p:cNvPr>
          <p:cNvGrpSpPr/>
          <p:nvPr/>
        </p:nvGrpSpPr>
        <p:grpSpPr>
          <a:xfrm>
            <a:off x="1931515" y="1396756"/>
            <a:ext cx="1566809" cy="1325239"/>
            <a:chOff x="362704" y="1256827"/>
            <a:chExt cx="1566809" cy="132523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92AC78-31BB-48B0-9D79-317837E09F4C}"/>
                </a:ext>
              </a:extLst>
            </p:cNvPr>
            <p:cNvSpPr/>
            <p:nvPr/>
          </p:nvSpPr>
          <p:spPr>
            <a:xfrm>
              <a:off x="362704" y="1256827"/>
              <a:ext cx="1332320" cy="13252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40E8D91-0C89-4B53-846F-780B13D22D5B}"/>
                </a:ext>
              </a:extLst>
            </p:cNvPr>
            <p:cNvSpPr/>
            <p:nvPr/>
          </p:nvSpPr>
          <p:spPr>
            <a:xfrm rot="5400000">
              <a:off x="1264671" y="1711741"/>
              <a:ext cx="911596" cy="41808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E57F782-93A1-4EB7-9EDB-A502877DEEBF}"/>
                </a:ext>
              </a:extLst>
            </p:cNvPr>
            <p:cNvSpPr/>
            <p:nvPr/>
          </p:nvSpPr>
          <p:spPr>
            <a:xfrm>
              <a:off x="457431" y="1342682"/>
              <a:ext cx="1154677" cy="1148540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2EEE09-D67A-46A7-9E4A-3988BFB71694}"/>
                </a:ext>
              </a:extLst>
            </p:cNvPr>
            <p:cNvSpPr txBox="1"/>
            <p:nvPr/>
          </p:nvSpPr>
          <p:spPr>
            <a:xfrm>
              <a:off x="474641" y="1506363"/>
              <a:ext cx="1097816" cy="88204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75">
                <a:lnSpc>
                  <a:spcPct val="90000"/>
                </a:lnSpc>
                <a:defRPr/>
              </a:pPr>
              <a:r>
                <a:rPr lang="en-US" sz="1600">
                  <a:solidFill>
                    <a:schemeClr val="bg1"/>
                  </a:solidFill>
                  <a:latin typeface="Segoe UI"/>
                </a:rPr>
                <a:t>Windows Server 2012 R2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9A8648-65D2-4F1E-BA6C-39D3FC93FE27}"/>
              </a:ext>
            </a:extLst>
          </p:cNvPr>
          <p:cNvGrpSpPr/>
          <p:nvPr/>
        </p:nvGrpSpPr>
        <p:grpSpPr>
          <a:xfrm>
            <a:off x="5429840" y="1396756"/>
            <a:ext cx="1566809" cy="1325239"/>
            <a:chOff x="362704" y="1256827"/>
            <a:chExt cx="1566809" cy="132523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EDA0E0-9FAD-4B00-B392-9DE2576FE3F2}"/>
                </a:ext>
              </a:extLst>
            </p:cNvPr>
            <p:cNvSpPr/>
            <p:nvPr/>
          </p:nvSpPr>
          <p:spPr>
            <a:xfrm>
              <a:off x="362704" y="1256827"/>
              <a:ext cx="1332320" cy="13252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D7C99EE5-EE34-483C-BF60-C3479C32409B}"/>
                </a:ext>
              </a:extLst>
            </p:cNvPr>
            <p:cNvSpPr/>
            <p:nvPr/>
          </p:nvSpPr>
          <p:spPr>
            <a:xfrm rot="5400000">
              <a:off x="1264671" y="1711741"/>
              <a:ext cx="911596" cy="41808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CF97E66-77C7-43A2-88D1-5919B34171A4}"/>
                </a:ext>
              </a:extLst>
            </p:cNvPr>
            <p:cNvSpPr/>
            <p:nvPr/>
          </p:nvSpPr>
          <p:spPr>
            <a:xfrm>
              <a:off x="457431" y="1342682"/>
              <a:ext cx="1154677" cy="1148540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69154C-41AC-4AD8-BD36-DCB18BDABA3F}"/>
                </a:ext>
              </a:extLst>
            </p:cNvPr>
            <p:cNvSpPr txBox="1"/>
            <p:nvPr/>
          </p:nvSpPr>
          <p:spPr>
            <a:xfrm>
              <a:off x="474641" y="1506363"/>
              <a:ext cx="1097816" cy="88204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75">
                <a:lnSpc>
                  <a:spcPct val="90000"/>
                </a:lnSpc>
                <a:defRPr/>
              </a:pPr>
              <a:r>
                <a:rPr lang="en-US" sz="1600">
                  <a:solidFill>
                    <a:schemeClr val="bg1"/>
                  </a:solidFill>
                  <a:latin typeface="Segoe UI"/>
                </a:rPr>
                <a:t>Windows Server 2016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80429E-4D05-4E26-B512-EB771F49F2BA}"/>
              </a:ext>
            </a:extLst>
          </p:cNvPr>
          <p:cNvGrpSpPr/>
          <p:nvPr/>
        </p:nvGrpSpPr>
        <p:grpSpPr>
          <a:xfrm>
            <a:off x="8928165" y="1396756"/>
            <a:ext cx="1332320" cy="1325239"/>
            <a:chOff x="362704" y="1256827"/>
            <a:chExt cx="1332320" cy="132523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03E480D-750F-45B3-B495-07F1E527B7E4}"/>
                </a:ext>
              </a:extLst>
            </p:cNvPr>
            <p:cNvSpPr/>
            <p:nvPr/>
          </p:nvSpPr>
          <p:spPr>
            <a:xfrm>
              <a:off x="362704" y="1256827"/>
              <a:ext cx="1332320" cy="13252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9D73957-E9D2-4C3D-9247-3B27A830B2FB}"/>
                </a:ext>
              </a:extLst>
            </p:cNvPr>
            <p:cNvSpPr/>
            <p:nvPr/>
          </p:nvSpPr>
          <p:spPr>
            <a:xfrm>
              <a:off x="457431" y="1342682"/>
              <a:ext cx="1154677" cy="1148540"/>
            </a:xfrm>
            <a:prstGeom prst="ellipse">
              <a:avLst/>
            </a:prstGeom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889C48-9A49-45CA-9BD4-FCBC8EFAA281}"/>
                </a:ext>
              </a:extLst>
            </p:cNvPr>
            <p:cNvSpPr txBox="1"/>
            <p:nvPr/>
          </p:nvSpPr>
          <p:spPr>
            <a:xfrm>
              <a:off x="474641" y="1506363"/>
              <a:ext cx="1097816" cy="88204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algn="ctr" defTabSz="685775">
                <a:lnSpc>
                  <a:spcPct val="90000"/>
                </a:lnSpc>
                <a:defRPr/>
              </a:pPr>
              <a:r>
                <a:rPr lang="en-US" sz="1600">
                  <a:solidFill>
                    <a:schemeClr val="bg1"/>
                  </a:solidFill>
                  <a:latin typeface="Segoe UI"/>
                </a:rPr>
                <a:t>Windows Server 2019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143727A-E7E7-410C-AF7B-8FE104484AC4}"/>
              </a:ext>
            </a:extLst>
          </p:cNvPr>
          <p:cNvSpPr/>
          <p:nvPr/>
        </p:nvSpPr>
        <p:spPr bwMode="auto">
          <a:xfrm>
            <a:off x="5025451" y="6172178"/>
            <a:ext cx="2144143" cy="90309"/>
          </a:xfrm>
          <a:prstGeom prst="rect">
            <a:avLst/>
          </a:prstGeom>
          <a:solidFill>
            <a:srgbClr val="006C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F36A21-3CD4-46A1-B5D8-0CBC7A8D0BDC}"/>
              </a:ext>
            </a:extLst>
          </p:cNvPr>
          <p:cNvSpPr/>
          <p:nvPr/>
        </p:nvSpPr>
        <p:spPr bwMode="auto">
          <a:xfrm>
            <a:off x="8625314" y="6168637"/>
            <a:ext cx="2261620" cy="90308"/>
          </a:xfrm>
          <a:prstGeom prst="rect">
            <a:avLst/>
          </a:prstGeom>
          <a:solidFill>
            <a:srgbClr val="006C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17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 animBg="1"/>
    </p:bldLst>
  </p:timing>
</p:sld>
</file>

<file path=ppt/slides/slide2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DDA and RemoteFX vGPU in WS2019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3046988"/>
          </a:xfrm>
        </p:spPr>
        <p:txBody>
          <a:bodyPr/>
          <a:lstStyle/>
          <a:p>
            <a:pPr marL="0" indent="0" fontAlgn="t">
              <a:buNone/>
            </a:pPr>
            <a:r>
              <a:rPr lang="en-US" dirty="0">
                <a:solidFill>
                  <a:schemeClr val="dk1"/>
                </a:solidFill>
              </a:rPr>
              <a:t>DDA</a:t>
            </a:r>
            <a:endParaRPr lang="en-US" sz="2400" dirty="0">
              <a:solidFill>
                <a:schemeClr val="dk1"/>
              </a:solidFill>
            </a:endParaRPr>
          </a:p>
          <a:p>
            <a:pPr marL="60325" fontAlgn="t"/>
            <a:r>
              <a:rPr lang="en-US" sz="2000" dirty="0">
                <a:solidFill>
                  <a:schemeClr val="dk1"/>
                </a:solidFill>
              </a:rPr>
              <a:t>Primary story for GPU acceleration in WS2019</a:t>
            </a:r>
          </a:p>
          <a:p>
            <a:pPr marL="60325" fontAlgn="t"/>
            <a:r>
              <a:rPr lang="en-US" sz="2000" dirty="0">
                <a:solidFill>
                  <a:schemeClr val="dk1"/>
                </a:solidFill>
              </a:rPr>
              <a:t>Enhanced security and isolation</a:t>
            </a:r>
          </a:p>
          <a:p>
            <a:pPr marL="60325" fontAlgn="t"/>
            <a:r>
              <a:rPr lang="en-US" sz="2000" dirty="0">
                <a:solidFill>
                  <a:schemeClr val="dk1"/>
                </a:solidFill>
              </a:rPr>
              <a:t>Guaranteed GPU performance</a:t>
            </a:r>
          </a:p>
          <a:p>
            <a:pPr marL="60325" fontAlgn="t"/>
            <a:r>
              <a:rPr lang="en-US" sz="2000" dirty="0">
                <a:solidFill>
                  <a:schemeClr val="dk1"/>
                </a:solidFill>
              </a:rPr>
              <a:t>API compatibility (DirectX 12, OpenGL)</a:t>
            </a:r>
          </a:p>
          <a:p>
            <a:pPr marL="60325" fontAlgn="t"/>
            <a:r>
              <a:rPr lang="en-US" sz="2000" dirty="0">
                <a:solidFill>
                  <a:schemeClr val="dk1"/>
                </a:solidFill>
              </a:rPr>
              <a:t>We are continuing to evaluate GPU-P drivers for VDI and RDSH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E2246D-BBF5-4905-BEA1-CF16610D41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397031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 fontAlgn="t">
              <a:buNone/>
            </a:pPr>
            <a:r>
              <a:rPr lang="en-US">
                <a:solidFill>
                  <a:schemeClr val="dk1"/>
                </a:solidFill>
              </a:rPr>
              <a:t>RemoteFX vGPU </a:t>
            </a:r>
          </a:p>
          <a:p>
            <a:pPr marL="60325" fontAlgn="t"/>
            <a:r>
              <a:rPr lang="en-US" sz="2000">
                <a:solidFill>
                  <a:schemeClr val="dk1"/>
                </a:solidFill>
              </a:rPr>
              <a:t>Deprecated in WS2019</a:t>
            </a:r>
          </a:p>
          <a:p>
            <a:pPr marL="60325" fontAlgn="t"/>
            <a:r>
              <a:rPr lang="en-US" sz="2000">
                <a:solidFill>
                  <a:schemeClr val="dk1"/>
                </a:solidFill>
              </a:rPr>
              <a:t>Clean OS installation cannot share RemoteFX </a:t>
            </a:r>
            <a:r>
              <a:rPr lang="en-US" sz="2000" err="1">
                <a:solidFill>
                  <a:schemeClr val="dk1"/>
                </a:solidFill>
              </a:rPr>
              <a:t>vGPUs</a:t>
            </a:r>
            <a:r>
              <a:rPr lang="en-US" sz="2000">
                <a:solidFill>
                  <a:schemeClr val="dk1"/>
                </a:solidFill>
              </a:rPr>
              <a:t> with new Hyper-V VMs</a:t>
            </a:r>
          </a:p>
          <a:p>
            <a:pPr marL="60325" fontAlgn="t"/>
            <a:r>
              <a:rPr lang="en-US" sz="200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Upgrade warning if RemoteFX vGPU is enabled in the upgraded OS</a:t>
            </a:r>
          </a:p>
          <a:p>
            <a:pPr marL="60325" fontAlgn="t"/>
            <a:r>
              <a:rPr lang="en-US" sz="200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If you had</a:t>
            </a:r>
            <a:r>
              <a:rPr lang="en-US" sz="2000">
                <a:solidFill>
                  <a:schemeClr val="dk1"/>
                </a:solidFill>
              </a:rPr>
              <a:t> a</a:t>
            </a:r>
            <a:r>
              <a:rPr lang="en-US" sz="200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RemoteFX </a:t>
            </a:r>
            <a:r>
              <a:rPr lang="en-US" sz="2000">
                <a:solidFill>
                  <a:schemeClr val="dk1"/>
                </a:solidFill>
              </a:rPr>
              <a:t>vGPU-enabled</a:t>
            </a:r>
            <a:r>
              <a:rPr lang="en-US" sz="200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VM it will continue to work after upgrade</a:t>
            </a:r>
          </a:p>
          <a:p>
            <a:pPr marL="60325" fontAlgn="t"/>
            <a:r>
              <a:rPr lang="en-US" sz="200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Admins can remove RemoteFX vGPU after upgrade to WS2019</a:t>
            </a: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082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3FAC-E4A0-4188-83D7-B9801A6F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Improvements in RDP</a:t>
            </a:r>
          </a:p>
        </p:txBody>
      </p:sp>
    </p:spTree>
    <p:extLst>
      <p:ext uri="{BB962C8B-B14F-4D97-AF65-F5344CB8AC3E}">
        <p14:creationId xmlns:p14="http://schemas.microsoft.com/office/powerpoint/2010/main" val="8782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C5A029-411E-4AC3-B1C5-6AA0DDC7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and graphics improvements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DAA6AA-6CA4-4365-B759-BB28160DF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Video playback always uses hardware acceleration</a:t>
            </a:r>
          </a:p>
          <a:p>
            <a:endParaRPr lang="en-US" dirty="0"/>
          </a:p>
          <a:p>
            <a:r>
              <a:rPr lang="en-US" dirty="0"/>
              <a:t>Smooth playback when moving the video window</a:t>
            </a:r>
          </a:p>
          <a:p>
            <a:endParaRPr lang="en-US" dirty="0"/>
          </a:p>
          <a:p>
            <a:r>
              <a:rPr lang="en-US" dirty="0"/>
              <a:t>4K </a:t>
            </a:r>
            <a:r>
              <a:rPr lang="en-US" dirty="0" err="1"/>
              <a:t>downsampling</a:t>
            </a:r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AEDEEA-F96F-4131-BEFD-2867C352C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821289"/>
              </p:ext>
            </p:extLst>
          </p:nvPr>
        </p:nvGraphicFramePr>
        <p:xfrm>
          <a:off x="1830884" y="4326350"/>
          <a:ext cx="33782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418813A-ECD0-41EE-8617-D4ACAE3916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823075"/>
              </p:ext>
            </p:extLst>
          </p:nvPr>
        </p:nvGraphicFramePr>
        <p:xfrm>
          <a:off x="6317197" y="4326350"/>
          <a:ext cx="337820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74208606"/>
      </p:ext>
    </p:extLst>
  </p:cSld>
  <p:clrMapOvr>
    <a:masterClrMapping/>
  </p:clrMapOvr>
  <p:transition>
    <p:fade/>
  </p:transition>
</p:sld>
</file>

<file path=ppt/slides/slide24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465B-D6F8-4D9C-919B-7CEEA902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redirection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73088-2650-46E2-9E9A-B8644DE6E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6127919" cy="353327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High-level redirection of built-in or attached video camera</a:t>
            </a:r>
          </a:p>
          <a:p>
            <a:pPr lvl="1"/>
            <a:r>
              <a:rPr lang="en-US"/>
              <a:t>Less network bandwidth compared to USB camera redirection</a:t>
            </a:r>
          </a:p>
          <a:p>
            <a:pPr lvl="1"/>
            <a:r>
              <a:rPr lang="en-US"/>
              <a:t>Increased video framerate, up to 30 fps</a:t>
            </a:r>
            <a:endParaRPr lang="en-US">
              <a:cs typeface="Segoe UI"/>
            </a:endParaRPr>
          </a:p>
          <a:p>
            <a:pPr lvl="1"/>
            <a:r>
              <a:rPr lang="en-US"/>
              <a:t>Redirect multiple cameras</a:t>
            </a:r>
          </a:p>
          <a:p>
            <a:pPr lvl="1"/>
            <a:endParaRPr lang="en-US"/>
          </a:p>
          <a:p>
            <a:r>
              <a:rPr lang="en-US"/>
              <a:t>Improved printing messages</a:t>
            </a:r>
          </a:p>
          <a:p>
            <a:pPr lvl="1"/>
            <a:r>
              <a:rPr lang="en-US"/>
              <a:t>Built-in Windows client first to adopt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52BF8-AD33-41C9-ADF2-DD51DB02AEB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t="3398" r="1262" b="17345"/>
          <a:stretch/>
        </p:blipFill>
        <p:spPr bwMode="auto">
          <a:xfrm>
            <a:off x="6582615" y="1434370"/>
            <a:ext cx="4882554" cy="353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6859180"/>
      </p:ext>
    </p:extLst>
  </p:cSld>
  <p:clrMapOvr>
    <a:masterClrMapping/>
  </p:clrMapOvr>
  <p:transition>
    <p:fade/>
  </p:transition>
</p:sld>
</file>

<file path=ppt/slides/slide2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927BAE-9483-4DA0-BBD0-68A9E1B7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RDP experience in RDSH 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62BC08-3E41-4549-BBF5-EC0701A92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E7BB-0BB5-43C6-B682-EFB1965B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Input Delay performance counters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D8869-591D-418A-A193-78B146BE06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8000" y="1435100"/>
            <a:ext cx="6015737" cy="4924425"/>
          </a:xfrm>
        </p:spPr>
        <p:txBody>
          <a:bodyPr/>
          <a:lstStyle/>
          <a:p>
            <a:r>
              <a:rPr lang="en-US"/>
              <a:t>Another measure to troubleshoot poor application performance</a:t>
            </a:r>
          </a:p>
          <a:p>
            <a:endParaRPr lang="en-US"/>
          </a:p>
          <a:p>
            <a:r>
              <a:rPr lang="en-US"/>
              <a:t>Correlate with other perfmon counters (Active Sessions, CPU, etc.)</a:t>
            </a:r>
          </a:p>
          <a:p>
            <a:endParaRPr lang="en-US"/>
          </a:p>
          <a:p>
            <a:r>
              <a:rPr lang="en-US"/>
              <a:t>Enabled by default in WS2019 RDSH and Windows 10, version 1809</a:t>
            </a:r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0E68A36-6E43-46C4-BDE0-2B2155DC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435100"/>
            <a:ext cx="4644331" cy="33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33253"/>
      </p:ext>
    </p:extLst>
  </p:cSld>
  <p:clrMapOvr>
    <a:masterClrMapping/>
  </p:clrMapOvr>
  <p:transition>
    <p:fade/>
  </p:transition>
</p:sld>
</file>

<file path=ppt/slides/slide2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E698E-EB91-43D8-9252-5A4B4370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RDS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F648E-0E49-4A6B-B09F-E8A420F14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6530027" cy="307776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spcBef>
                <a:spcPts val="2400"/>
              </a:spcBef>
              <a:buNone/>
              <a:defRPr/>
            </a:pPr>
            <a:r>
              <a:rPr lang="en-US" sz="2000" spc="-50" dirty="0">
                <a:ln w="3175">
                  <a:noFill/>
                </a:ln>
                <a:solidFill>
                  <a:schemeClr val="tx1"/>
                </a:solidFill>
                <a:latin typeface="+mn-lt"/>
                <a:cs typeface="Segoe UI" pitchFamily="34" charset="0"/>
              </a:rPr>
              <a:t>Continued investment in RDS platform and </a:t>
            </a:r>
            <a:r>
              <a:rPr lang="en-US" sz="2000" spc="-50">
                <a:ln w="3175">
                  <a:noFill/>
                </a:ln>
                <a:solidFill>
                  <a:schemeClr val="tx1"/>
                </a:solidFill>
                <a:latin typeface="+mn-lt"/>
                <a:cs typeface="Segoe UI" pitchFamily="34" charset="0"/>
              </a:rPr>
              <a:t>scenarios with Azure</a:t>
            </a:r>
            <a:endParaRPr lang="en-US" sz="2000" spc="-50" dirty="0">
              <a:ln w="3175">
                <a:noFill/>
              </a:ln>
              <a:solidFill>
                <a:schemeClr val="tx1"/>
              </a:solidFill>
              <a:latin typeface="+mn-lt"/>
              <a:cs typeface="Segoe UI" pitchFamily="34" charset="0"/>
            </a:endParaRPr>
          </a:p>
          <a:p>
            <a:pPr marL="0" indent="0">
              <a:spcBef>
                <a:spcPts val="2400"/>
              </a:spcBef>
              <a:buNone/>
              <a:defRPr/>
            </a:pPr>
            <a:r>
              <a:rPr lang="en-US" sz="2000" spc="-50" dirty="0">
                <a:ln w="3175">
                  <a:noFill/>
                </a:ln>
                <a:solidFill>
                  <a:schemeClr val="tx1"/>
                </a:solidFill>
                <a:latin typeface="+mn-lt"/>
                <a:cs typeface="Segoe UI" pitchFamily="34" charset="0"/>
              </a:rPr>
              <a:t>Access your environment anywhere with the web client</a:t>
            </a:r>
          </a:p>
          <a:p>
            <a:pPr marL="0" indent="0">
              <a:spcBef>
                <a:spcPts val="2400"/>
              </a:spcBef>
              <a:buNone/>
              <a:defRPr/>
            </a:pPr>
            <a:r>
              <a:rPr lang="en-US" sz="2000" spc="-50" dirty="0">
                <a:ln w="3175">
                  <a:noFill/>
                </a:ln>
                <a:solidFill>
                  <a:schemeClr val="tx1"/>
                </a:solidFill>
                <a:latin typeface="+mn-lt"/>
                <a:cs typeface="Segoe UI" pitchFamily="34" charset="0"/>
              </a:rPr>
              <a:t>Receive enhanced user-experience through constant improvements in protocol and clients</a:t>
            </a:r>
            <a:endParaRPr lang="en-US" sz="2000" spc="-50" dirty="0">
              <a:solidFill>
                <a:schemeClr val="tx1"/>
              </a:solidFill>
              <a:latin typeface="+mn-lt"/>
              <a:cs typeface="Segoe UI" pitchFamily="34" charset="0"/>
            </a:endParaRPr>
          </a:p>
          <a:p>
            <a:pPr marL="0" indent="0">
              <a:spcBef>
                <a:spcPts val="2400"/>
              </a:spcBef>
              <a:buNone/>
              <a:defRPr/>
            </a:pPr>
            <a:r>
              <a:rPr lang="en-US" sz="2000" spc="-50" dirty="0">
                <a:ln w="3175">
                  <a:noFill/>
                </a:ln>
                <a:solidFill>
                  <a:schemeClr val="tx1"/>
                </a:solidFill>
                <a:latin typeface="+mn-lt"/>
                <a:cs typeface="Segoe UI" pitchFamily="34" charset="0"/>
              </a:rPr>
              <a:t>Leverage ARM templates to deploy and maintain RDS environment</a:t>
            </a:r>
          </a:p>
        </p:txBody>
      </p:sp>
      <p:pic>
        <p:nvPicPr>
          <p:cNvPr id="7" name="Picture 6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3F40D1E6-B9AB-413E-86BF-AB4FC5E1AE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19" t="2489" r="23642" b="6054"/>
          <a:stretch/>
        </p:blipFill>
        <p:spPr>
          <a:xfrm>
            <a:off x="7327392" y="292100"/>
            <a:ext cx="4570921" cy="6272213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E5BBA1-B035-4711-8F29-690F17CF5EAD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B1A8E-C582-42F6-BEC0-B772C89F10F9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F7456-8D7F-4549-B88C-BF163ACDE771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92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7CE4-32D5-4F16-8ADE-0FD3384E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0EA02-4CE0-48F1-BF4F-175F5CD71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49353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Install RDS web client: </a:t>
            </a:r>
            <a:r>
              <a:rPr lang="en-US" dirty="0">
                <a:hlinkClick r:id="rId2"/>
              </a:rPr>
              <a:t>https://aka.ms/rdwebadmindocs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Utilize RDS ARM templates: </a:t>
            </a:r>
            <a:r>
              <a:rPr lang="en-US" dirty="0">
                <a:hlinkClick r:id="rId3"/>
              </a:rPr>
              <a:t>https://aka.ms/rdautomation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Docs</a:t>
            </a:r>
          </a:p>
          <a:p>
            <a:pPr lvl="1"/>
            <a:r>
              <a:rPr lang="en-US" dirty="0"/>
              <a:t>Remote Desktop Services Docs: </a:t>
            </a:r>
            <a:r>
              <a:rPr lang="en-US" dirty="0">
                <a:hlinkClick r:id="rId4"/>
              </a:rPr>
              <a:t>https://aka.ms/rds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Windows Virtual Desktop information: </a:t>
            </a:r>
            <a:r>
              <a:rPr lang="en-US" dirty="0">
                <a:hlinkClick r:id="rId5"/>
              </a:rPr>
              <a:t>https://aka.ms/wvd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Blog</a:t>
            </a:r>
          </a:p>
          <a:p>
            <a:pPr lvl="1"/>
            <a:r>
              <a:rPr lang="en-US" dirty="0">
                <a:hlinkClick r:id="rId6"/>
              </a:rPr>
              <a:t>https://aka.ms/rdblog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8067998"/>
      </p:ext>
    </p:extLst>
  </p:cSld>
  <p:clrMapOvr>
    <a:masterClrMapping/>
  </p:clrMapOvr>
  <p:transition>
    <p:fade/>
  </p:transition>
</p:sld>
</file>

<file path=ppt/slides/slide29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A3F2578-A5DD-4783-AFD6-DF136485C847}"/>
              </a:ext>
            </a:extLst>
          </p:cNvPr>
          <p:cNvSpPr txBox="1">
            <a:spLocks/>
          </p:cNvSpPr>
          <p:nvPr/>
        </p:nvSpPr>
        <p:spPr>
          <a:xfrm>
            <a:off x="586740" y="1361138"/>
            <a:ext cx="11018520" cy="44196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Continue deploying RDS on Azure!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Register for the public preview via aka.ms/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wvdpreview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lvl="0"/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Consider attending the following sessions: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Tuesday 11:20am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Desktop Virtualization updates with Windows 10 and Microsoft 365 (THR2316) 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Tuesday 14:00pm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What’s new and what’s next in Windows virtualization (BRK2300)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Thursday 4:00pm – Windows Virtual Desktop Deep Dive (BRK3312)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Thursday 10:45am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Office in Virtual Desktop environments (BRK3087)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Thursday 9:35am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Virtualization for modern desktops (THR2302)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Friday 9:00am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What's new in Remote Desktop Services on Windows Server 2019 (BRK2242)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Friday 10:15am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New multi-session virtualization capabilities in Windows (BRK2424)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438275" algn="l"/>
              </a:tabLst>
            </a:pPr>
            <a:r>
              <a:rPr lang="en-US" sz="2000" dirty="0"/>
              <a:t>Friday 11:30am </a:t>
            </a:r>
            <a:r>
              <a:rPr lang="en-US" sz="2000" dirty="0">
                <a:solidFill>
                  <a:srgbClr val="000000"/>
                </a:solidFill>
              </a:rPr>
              <a:t>–</a:t>
            </a:r>
            <a:r>
              <a:rPr lang="en-US" sz="2000" dirty="0"/>
              <a:t> Migrate your virtualized client application to Azure (BRK2243)</a:t>
            </a:r>
          </a:p>
        </p:txBody>
      </p:sp>
    </p:spTree>
    <p:extLst>
      <p:ext uri="{BB962C8B-B14F-4D97-AF65-F5344CB8AC3E}">
        <p14:creationId xmlns:p14="http://schemas.microsoft.com/office/powerpoint/2010/main" val="2359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116C1-3CE6-4C8B-853E-AD0F0B17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570AC3-D2C0-429E-813D-0AB797308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/>
              <a:t>RDS 2019 and Windows Virtual Desktop</a:t>
            </a:r>
          </a:p>
          <a:p>
            <a:r>
              <a:rPr lang="en-US"/>
              <a:t>Progression of RDS on Azure</a:t>
            </a:r>
          </a:p>
          <a:p>
            <a:r>
              <a:rPr lang="en-US"/>
              <a:t>Enhancing end-user client experience</a:t>
            </a:r>
          </a:p>
          <a:p>
            <a:r>
              <a:rPr lang="en-US"/>
              <a:t>RDSH improvements</a:t>
            </a:r>
          </a:p>
        </p:txBody>
      </p:sp>
    </p:spTree>
    <p:extLst>
      <p:ext uri="{BB962C8B-B14F-4D97-AF65-F5344CB8AC3E}">
        <p14:creationId xmlns:p14="http://schemas.microsoft.com/office/powerpoint/2010/main" val="2758147363"/>
      </p:ext>
    </p:extLst>
  </p:cSld>
  <p:clrMapOvr>
    <a:masterClrMapping/>
  </p:clrMapOvr>
  <p:transition>
    <p:fade/>
  </p:transition>
</p:sld>
</file>

<file path=ppt/slides/slide3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9267" y="1635896"/>
            <a:ext cx="6769045" cy="1793104"/>
          </a:xfrm>
        </p:spPr>
        <p:txBody>
          <a:bodyPr/>
          <a:lstStyle/>
          <a:p>
            <a:r>
              <a:rPr lang="en-US" sz="2800" dirty="0"/>
              <a:t>Please evaluate this session through </a:t>
            </a:r>
            <a:r>
              <a:rPr lang="en-US" sz="2800" dirty="0" err="1"/>
              <a:t>MyEvaluations</a:t>
            </a:r>
            <a:r>
              <a:rPr lang="en-US" sz="2800" dirty="0"/>
              <a:t> on the mobile app</a:t>
            </a:r>
            <a:br>
              <a:rPr lang="en-US" sz="2800" dirty="0"/>
            </a:br>
            <a:r>
              <a:rPr lang="en-US" sz="2800" dirty="0"/>
              <a:t>or website.</a:t>
            </a:r>
          </a:p>
          <a:p>
            <a:r>
              <a:rPr lang="en-US" sz="2400" dirty="0">
                <a:latin typeface="+mj-lt"/>
              </a:rPr>
              <a:t>Download the app:</a:t>
            </a:r>
            <a:br>
              <a:rPr lang="en-US" sz="2400" dirty="0">
                <a:latin typeface="+mj-lt"/>
              </a:rPr>
            </a:br>
            <a:r>
              <a:rPr lang="en-US" dirty="0">
                <a:hlinkClick r:id="rId3"/>
              </a:rPr>
              <a:t>https://aka.ms/ignite.mobileApp</a:t>
            </a:r>
            <a:endParaRPr lang="en-US" dirty="0"/>
          </a:p>
          <a:p>
            <a:r>
              <a:rPr lang="en-US" sz="2400" dirty="0">
                <a:latin typeface="+mj-lt"/>
              </a:rPr>
              <a:t>Go to the website: </a:t>
            </a:r>
            <a:r>
              <a:rPr lang="en-US" dirty="0">
                <a:hlinkClick r:id="rId4"/>
              </a:rPr>
              <a:t>https://myignite.techcommunity.microsoft.com/evaluations</a:t>
            </a:r>
            <a:r>
              <a:rPr lang="en-US" dirty="0"/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60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4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16E035-C956-4686-9C34-86DFF60D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RDS 2019 and Windows Virtual Desktop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90047-63C9-41AC-8E77-888D6D6CE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567404"/>
          </a:xfrm>
        </p:spPr>
        <p:txBody>
          <a:bodyPr/>
          <a:lstStyle/>
          <a:p>
            <a:r>
              <a:rPr lang="en-US" dirty="0"/>
              <a:t>Windows Virtual Desktop ideal if you want…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to manage the brokering platform as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10 Enterprise multi-session capabilities, free Windows 7 ESU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Office365 </a:t>
            </a:r>
            <a:r>
              <a:rPr lang="en-US" dirty="0" err="1"/>
              <a:t>ProPlus</a:t>
            </a:r>
            <a:r>
              <a:rPr lang="en-US" dirty="0"/>
              <a:t> capabilities </a:t>
            </a:r>
          </a:p>
          <a:p>
            <a:endParaRPr lang="en-US" dirty="0"/>
          </a:p>
          <a:p>
            <a:r>
              <a:rPr lang="en-US" dirty="0"/>
              <a:t>RDS 2019 ideal if you want…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 end-to-end control of the desktop virtualization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in-place upgrade of existing Windows Server RDS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extend current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161083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3FAC-E4A0-4188-83D7-B9801A6F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Progression of RDS on Azure</a:t>
            </a:r>
          </a:p>
        </p:txBody>
      </p:sp>
    </p:spTree>
    <p:extLst>
      <p:ext uri="{BB962C8B-B14F-4D97-AF65-F5344CB8AC3E}">
        <p14:creationId xmlns:p14="http://schemas.microsoft.com/office/powerpoint/2010/main" val="36386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AED1F-A421-413B-B22C-D5F03ACD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RDS on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9AF1-602E-461E-8C3B-0CC2433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615553"/>
          </a:xfrm>
        </p:spPr>
        <p:txBody>
          <a:bodyPr/>
          <a:lstStyle/>
          <a:p>
            <a:r>
              <a:rPr lang="en-US" dirty="0"/>
              <a:t>230% YoY growth in Azure compute hours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15A06A-56E6-48E8-B3C3-FD8FFF1229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015" t="1095" r="992" b="1095"/>
          <a:stretch/>
        </p:blipFill>
        <p:spPr>
          <a:xfrm>
            <a:off x="5398295" y="677902"/>
            <a:ext cx="5733255" cy="53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42"/>
      </p:ext>
    </p:extLst>
  </p:cSld>
  <p:clrMapOvr>
    <a:masterClrMapping/>
  </p:clrMapOvr>
  <p:transition>
    <p:fade/>
  </p:transition>
</p:sld>
</file>

<file path=ppt/slides/slide7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7735CBF-18E6-4518-A1B0-6AA0D5117AE0}"/>
              </a:ext>
            </a:extLst>
          </p:cNvPr>
          <p:cNvGrpSpPr/>
          <p:nvPr/>
        </p:nvGrpSpPr>
        <p:grpSpPr>
          <a:xfrm>
            <a:off x="2849277" y="2054900"/>
            <a:ext cx="187578" cy="3738194"/>
            <a:chOff x="2849277" y="1648178"/>
            <a:chExt cx="187578" cy="3738194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046D4E4-51B0-4A1F-9C15-8852DF5CE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888" y="1648178"/>
              <a:ext cx="14357" cy="3738194"/>
            </a:xfrm>
            <a:prstGeom prst="line">
              <a:avLst/>
            </a:prstGeom>
            <a:noFill/>
            <a:ln w="38100" cmpd="sng">
              <a:solidFill>
                <a:srgbClr val="A5A5A5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78CB44-7BA4-4EBC-B3D6-D33EA1800555}"/>
                </a:ext>
              </a:extLst>
            </p:cNvPr>
            <p:cNvSpPr/>
            <p:nvPr/>
          </p:nvSpPr>
          <p:spPr>
            <a:xfrm rot="16200000">
              <a:off x="2530934" y="3423487"/>
              <a:ext cx="824264" cy="187578"/>
            </a:xfrm>
            <a:prstGeom prst="rect">
              <a:avLst/>
            </a:prstGeom>
            <a:solidFill>
              <a:srgbClr val="E6E6E6"/>
            </a:solidFill>
            <a:effectLst/>
          </p:spPr>
          <p:txBody>
            <a:bodyPr wrap="none" anchor="ctr">
              <a:noAutofit/>
            </a:bodyPr>
            <a:lstStyle/>
            <a:p>
              <a:pPr algn="ctr"/>
              <a:r>
                <a:rPr lang="en-US" sz="1100">
                  <a:solidFill>
                    <a:srgbClr val="505050"/>
                  </a:solidFill>
                  <a:latin typeface="Segoe Pro Semibold" panose="020B0702040504020203" pitchFamily="34" charset="0"/>
                  <a:cs typeface="Segoe UI Light"/>
                </a:rPr>
                <a:t>FIREWALL</a:t>
              </a:r>
              <a:endParaRPr lang="en-US" sz="110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A6572-896B-41CE-922E-4284B244E0B8}"/>
              </a:ext>
            </a:extLst>
          </p:cNvPr>
          <p:cNvSpPr/>
          <p:nvPr/>
        </p:nvSpPr>
        <p:spPr bwMode="auto">
          <a:xfrm>
            <a:off x="588263" y="2054900"/>
            <a:ext cx="2236418" cy="390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 RD Clients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FC2CD-C910-4E1C-92BA-C9DA8349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RDS 2012 R2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76491-5C7E-4101-B25F-FBE794534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/>
              <a:t>We’re up and running!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30C1946-218C-41CC-9BE0-2D479DE53A81}"/>
              </a:ext>
            </a:extLst>
          </p:cNvPr>
          <p:cNvSpPr/>
          <p:nvPr/>
        </p:nvSpPr>
        <p:spPr bwMode="auto">
          <a:xfrm>
            <a:off x="3069329" y="2054900"/>
            <a:ext cx="8609437" cy="3904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 dirty="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Remote Desktop Services 2012 R2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7950AD-575C-47BB-B9EE-585CE1C9645A}"/>
              </a:ext>
            </a:extLst>
          </p:cNvPr>
          <p:cNvSpPr/>
          <p:nvPr/>
        </p:nvSpPr>
        <p:spPr bwMode="auto">
          <a:xfrm>
            <a:off x="3253773" y="2905690"/>
            <a:ext cx="8209199" cy="263557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505050"/>
              </a:solidFill>
              <a:latin typeface="Segoe Pro Semibold" panose="020B0702040504020203" pitchFamily="34" charset="0"/>
              <a:cs typeface="Segoe UI Ligh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0044A9-1540-46E1-A673-755EF2443531}"/>
              </a:ext>
            </a:extLst>
          </p:cNvPr>
          <p:cNvSpPr/>
          <p:nvPr/>
        </p:nvSpPr>
        <p:spPr bwMode="auto">
          <a:xfrm>
            <a:off x="3413760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F02C-CAF3-415F-8058-9431A1727232}"/>
              </a:ext>
            </a:extLst>
          </p:cNvPr>
          <p:cNvSpPr/>
          <p:nvPr/>
        </p:nvSpPr>
        <p:spPr>
          <a:xfrm>
            <a:off x="7907467" y="5132038"/>
            <a:ext cx="192288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egoe Pro Semibold" panose="020B0702040504020203" pitchFamily="34" charset="0"/>
                <a:cs typeface="Segoe UI Light"/>
              </a:rPr>
              <a:t>Windows Server AD</a:t>
            </a:r>
          </a:p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egoe Pro Semibold" panose="020B0702040504020203" pitchFamily="34" charset="0"/>
                <a:cs typeface="Segoe UI Light"/>
              </a:rPr>
              <a:t>Domain Services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C67721-A988-4100-8A44-6A106D7BAEEB}"/>
              </a:ext>
            </a:extLst>
          </p:cNvPr>
          <p:cNvGrpSpPr/>
          <p:nvPr/>
        </p:nvGrpSpPr>
        <p:grpSpPr>
          <a:xfrm>
            <a:off x="7595873" y="3151580"/>
            <a:ext cx="1703068" cy="587682"/>
            <a:chOff x="7787505" y="3436438"/>
            <a:chExt cx="1703068" cy="587682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B575C826-2DFA-4215-9AB4-6DEF2519F3BB}"/>
                </a:ext>
              </a:extLst>
            </p:cNvPr>
            <p:cNvSpPr/>
            <p:nvPr/>
          </p:nvSpPr>
          <p:spPr bwMode="auto">
            <a:xfrm>
              <a:off x="7787505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601BD951-D49D-4690-ADCE-F3E01142F021}"/>
                </a:ext>
              </a:extLst>
            </p:cNvPr>
            <p:cNvSpPr/>
            <p:nvPr/>
          </p:nvSpPr>
          <p:spPr bwMode="auto">
            <a:xfrm>
              <a:off x="7823464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9AE1F4F3-92FF-4775-93E2-EFCDF54612EB}"/>
                </a:ext>
              </a:extLst>
            </p:cNvPr>
            <p:cNvSpPr/>
            <p:nvPr/>
          </p:nvSpPr>
          <p:spPr bwMode="auto">
            <a:xfrm>
              <a:off x="7859423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Desktops</a:t>
              </a:r>
            </a:p>
          </p:txBody>
        </p:sp>
        <p:sp>
          <p:nvSpPr>
            <p:cNvPr id="129" name="desktop" title="a desktop PC">
              <a:extLst>
                <a:ext uri="{FF2B5EF4-FFF2-40B4-BE49-F238E27FC236}">
                  <a16:creationId xmlns:a16="http://schemas.microsoft.com/office/drawing/2014/main" id="{D41659E9-26EF-47D1-9BAA-998A4BB8CA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0300" y="3624723"/>
              <a:ext cx="291984" cy="287217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BAFE21-A88E-4869-932D-D09854670B2D}"/>
              </a:ext>
            </a:extLst>
          </p:cNvPr>
          <p:cNvGrpSpPr/>
          <p:nvPr/>
        </p:nvGrpSpPr>
        <p:grpSpPr>
          <a:xfrm>
            <a:off x="7595873" y="3980592"/>
            <a:ext cx="1703068" cy="587682"/>
            <a:chOff x="9490573" y="3436438"/>
            <a:chExt cx="1703068" cy="58768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B07632E5-D37A-4C15-872F-3DA77D8C585B}"/>
                </a:ext>
              </a:extLst>
            </p:cNvPr>
            <p:cNvSpPr/>
            <p:nvPr/>
          </p:nvSpPr>
          <p:spPr bwMode="auto">
            <a:xfrm>
              <a:off x="9490573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2DB825E-59BF-4879-A659-7855E887DD33}"/>
                </a:ext>
              </a:extLst>
            </p:cNvPr>
            <p:cNvSpPr/>
            <p:nvPr/>
          </p:nvSpPr>
          <p:spPr bwMode="auto">
            <a:xfrm>
              <a:off x="9526532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0D7FCCB8-2F42-4664-A355-675DCC260075}"/>
                </a:ext>
              </a:extLst>
            </p:cNvPr>
            <p:cNvSpPr/>
            <p:nvPr/>
          </p:nvSpPr>
          <p:spPr bwMode="auto">
            <a:xfrm>
              <a:off x="9562491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Apps</a:t>
              </a:r>
            </a:p>
          </p:txBody>
        </p:sp>
        <p:sp>
          <p:nvSpPr>
            <p:cNvPr id="130" name="GenericApp_EB3B" title="Icon of an app window">
              <a:extLst>
                <a:ext uri="{FF2B5EF4-FFF2-40B4-BE49-F238E27FC236}">
                  <a16:creationId xmlns:a16="http://schemas.microsoft.com/office/drawing/2014/main" id="{3921A350-D8D5-4AFB-B48A-3EF4A004D3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61450" y="3634524"/>
              <a:ext cx="350390" cy="280423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DE15FE-1CC8-4FEC-80E6-BEBA68E8A2B3}"/>
              </a:ext>
            </a:extLst>
          </p:cNvPr>
          <p:cNvGrpSpPr/>
          <p:nvPr/>
        </p:nvGrpSpPr>
        <p:grpSpPr>
          <a:xfrm>
            <a:off x="899303" y="2736170"/>
            <a:ext cx="835378" cy="835378"/>
            <a:chOff x="899303" y="2736170"/>
            <a:chExt cx="835378" cy="83537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1342EB-4297-4513-8495-CB2EB1BE4028}"/>
                </a:ext>
              </a:extLst>
            </p:cNvPr>
            <p:cNvSpPr/>
            <p:nvPr/>
          </p:nvSpPr>
          <p:spPr bwMode="auto">
            <a:xfrm>
              <a:off x="899303" y="2736170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82" name="CellPhone_E8EA" title="Icon of a cellphone">
              <a:extLst>
                <a:ext uri="{FF2B5EF4-FFF2-40B4-BE49-F238E27FC236}">
                  <a16:creationId xmlns:a16="http://schemas.microsoft.com/office/drawing/2014/main" id="{BF92AB84-1E19-4CF8-A967-7EDED230CF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9008" y="2990579"/>
              <a:ext cx="195968" cy="326561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323346C-F516-43E7-9B59-9157F7BA04BB}"/>
              </a:ext>
            </a:extLst>
          </p:cNvPr>
          <p:cNvGrpSpPr/>
          <p:nvPr/>
        </p:nvGrpSpPr>
        <p:grpSpPr>
          <a:xfrm>
            <a:off x="2100686" y="4088024"/>
            <a:ext cx="319498" cy="414180"/>
            <a:chOff x="5866856" y="4829242"/>
            <a:chExt cx="702675" cy="865083"/>
          </a:xfrm>
        </p:grpSpPr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1820B8EB-4F0C-4336-9DB6-5FE31C9F0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6856" y="5025048"/>
              <a:ext cx="702675" cy="669277"/>
            </a:xfrm>
            <a:custGeom>
              <a:avLst/>
              <a:gdLst>
                <a:gd name="T0" fmla="*/ 379 w 454"/>
                <a:gd name="T1" fmla="*/ 174 h 432"/>
                <a:gd name="T2" fmla="*/ 440 w 454"/>
                <a:gd name="T3" fmla="*/ 60 h 432"/>
                <a:gd name="T4" fmla="*/ 412 w 454"/>
                <a:gd name="T5" fmla="*/ 33 h 432"/>
                <a:gd name="T6" fmla="*/ 275 w 454"/>
                <a:gd name="T7" fmla="*/ 18 h 432"/>
                <a:gd name="T8" fmla="*/ 187 w 454"/>
                <a:gd name="T9" fmla="*/ 18 h 432"/>
                <a:gd name="T10" fmla="*/ 96 w 454"/>
                <a:gd name="T11" fmla="*/ 16 h 432"/>
                <a:gd name="T12" fmla="*/ 3 w 454"/>
                <a:gd name="T13" fmla="*/ 154 h 432"/>
                <a:gd name="T14" fmla="*/ 32 w 454"/>
                <a:gd name="T15" fmla="*/ 304 h 432"/>
                <a:gd name="T16" fmla="*/ 101 w 454"/>
                <a:gd name="T17" fmla="*/ 405 h 432"/>
                <a:gd name="T18" fmla="*/ 170 w 454"/>
                <a:gd name="T19" fmla="*/ 421 h 432"/>
                <a:gd name="T20" fmla="*/ 193 w 454"/>
                <a:gd name="T21" fmla="*/ 413 h 432"/>
                <a:gd name="T22" fmla="*/ 285 w 454"/>
                <a:gd name="T23" fmla="*/ 413 h 432"/>
                <a:gd name="T24" fmla="*/ 307 w 454"/>
                <a:gd name="T25" fmla="*/ 421 h 432"/>
                <a:gd name="T26" fmla="*/ 374 w 454"/>
                <a:gd name="T27" fmla="*/ 406 h 432"/>
                <a:gd name="T28" fmla="*/ 426 w 454"/>
                <a:gd name="T29" fmla="*/ 338 h 432"/>
                <a:gd name="T30" fmla="*/ 454 w 454"/>
                <a:gd name="T31" fmla="*/ 280 h 432"/>
                <a:gd name="T32" fmla="*/ 379 w 454"/>
                <a:gd name="T33" fmla="*/ 17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432">
                  <a:moveTo>
                    <a:pt x="379" y="174"/>
                  </a:moveTo>
                  <a:cubicBezTo>
                    <a:pt x="375" y="125"/>
                    <a:pt x="397" y="88"/>
                    <a:pt x="440" y="60"/>
                  </a:cubicBezTo>
                  <a:cubicBezTo>
                    <a:pt x="430" y="51"/>
                    <a:pt x="422" y="40"/>
                    <a:pt x="412" y="33"/>
                  </a:cubicBezTo>
                  <a:cubicBezTo>
                    <a:pt x="369" y="2"/>
                    <a:pt x="323" y="0"/>
                    <a:pt x="275" y="18"/>
                  </a:cubicBezTo>
                  <a:cubicBezTo>
                    <a:pt x="224" y="36"/>
                    <a:pt x="239" y="37"/>
                    <a:pt x="187" y="18"/>
                  </a:cubicBezTo>
                  <a:cubicBezTo>
                    <a:pt x="156" y="6"/>
                    <a:pt x="126" y="4"/>
                    <a:pt x="96" y="16"/>
                  </a:cubicBezTo>
                  <a:cubicBezTo>
                    <a:pt x="36" y="39"/>
                    <a:pt x="7" y="96"/>
                    <a:pt x="3" y="154"/>
                  </a:cubicBezTo>
                  <a:cubicBezTo>
                    <a:pt x="0" y="207"/>
                    <a:pt x="11" y="256"/>
                    <a:pt x="32" y="304"/>
                  </a:cubicBezTo>
                  <a:cubicBezTo>
                    <a:pt x="49" y="342"/>
                    <a:pt x="71" y="376"/>
                    <a:pt x="101" y="405"/>
                  </a:cubicBezTo>
                  <a:cubicBezTo>
                    <a:pt x="121" y="424"/>
                    <a:pt x="143" y="432"/>
                    <a:pt x="170" y="421"/>
                  </a:cubicBezTo>
                  <a:cubicBezTo>
                    <a:pt x="178" y="418"/>
                    <a:pt x="186" y="416"/>
                    <a:pt x="193" y="413"/>
                  </a:cubicBezTo>
                  <a:cubicBezTo>
                    <a:pt x="224" y="400"/>
                    <a:pt x="254" y="400"/>
                    <a:pt x="285" y="413"/>
                  </a:cubicBezTo>
                  <a:cubicBezTo>
                    <a:pt x="292" y="417"/>
                    <a:pt x="300" y="419"/>
                    <a:pt x="307" y="421"/>
                  </a:cubicBezTo>
                  <a:cubicBezTo>
                    <a:pt x="332" y="428"/>
                    <a:pt x="355" y="424"/>
                    <a:pt x="374" y="406"/>
                  </a:cubicBezTo>
                  <a:cubicBezTo>
                    <a:pt x="396" y="387"/>
                    <a:pt x="412" y="363"/>
                    <a:pt x="426" y="338"/>
                  </a:cubicBezTo>
                  <a:cubicBezTo>
                    <a:pt x="437" y="319"/>
                    <a:pt x="445" y="299"/>
                    <a:pt x="454" y="280"/>
                  </a:cubicBezTo>
                  <a:cubicBezTo>
                    <a:pt x="409" y="257"/>
                    <a:pt x="382" y="223"/>
                    <a:pt x="379" y="1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B8933819-6174-40FF-8665-C88579BC8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1971" y="4829242"/>
              <a:ext cx="185983" cy="203008"/>
            </a:xfrm>
            <a:custGeom>
              <a:avLst/>
              <a:gdLst>
                <a:gd name="T0" fmla="*/ 115 w 120"/>
                <a:gd name="T1" fmla="*/ 0 h 131"/>
                <a:gd name="T2" fmla="*/ 38 w 120"/>
                <a:gd name="T3" fmla="*/ 36 h 131"/>
                <a:gd name="T4" fmla="*/ 4 w 120"/>
                <a:gd name="T5" fmla="*/ 126 h 131"/>
                <a:gd name="T6" fmla="*/ 115 w 120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31">
                  <a:moveTo>
                    <a:pt x="115" y="0"/>
                  </a:moveTo>
                  <a:cubicBezTo>
                    <a:pt x="84" y="2"/>
                    <a:pt x="59" y="15"/>
                    <a:pt x="38" y="36"/>
                  </a:cubicBezTo>
                  <a:cubicBezTo>
                    <a:pt x="14" y="61"/>
                    <a:pt x="0" y="90"/>
                    <a:pt x="4" y="126"/>
                  </a:cubicBezTo>
                  <a:cubicBezTo>
                    <a:pt x="64" y="131"/>
                    <a:pt x="120" y="68"/>
                    <a:pt x="1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0E22A59-2F68-44B6-92CF-672A503BBCAC}"/>
              </a:ext>
            </a:extLst>
          </p:cNvPr>
          <p:cNvGrpSpPr/>
          <p:nvPr/>
        </p:nvGrpSpPr>
        <p:grpSpPr>
          <a:xfrm>
            <a:off x="2105801" y="3216186"/>
            <a:ext cx="335350" cy="419905"/>
            <a:chOff x="13987161" y="397241"/>
            <a:chExt cx="2047876" cy="2435225"/>
          </a:xfrm>
          <a:solidFill>
            <a:schemeClr val="bg1"/>
          </a:solidFill>
        </p:grpSpPr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7299899B-DE83-48A6-B457-2DCEFEE06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1178" y="1219565"/>
              <a:ext cx="1344612" cy="1612901"/>
            </a:xfrm>
            <a:custGeom>
              <a:avLst/>
              <a:gdLst>
                <a:gd name="T0" fmla="*/ 0 w 358"/>
                <a:gd name="T1" fmla="*/ 6 h 429"/>
                <a:gd name="T2" fmla="*/ 0 w 358"/>
                <a:gd name="T3" fmla="*/ 258 h 429"/>
                <a:gd name="T4" fmla="*/ 44 w 358"/>
                <a:gd name="T5" fmla="*/ 302 h 429"/>
                <a:gd name="T6" fmla="*/ 72 w 358"/>
                <a:gd name="T7" fmla="*/ 302 h 429"/>
                <a:gd name="T8" fmla="*/ 72 w 358"/>
                <a:gd name="T9" fmla="*/ 388 h 429"/>
                <a:gd name="T10" fmla="*/ 112 w 358"/>
                <a:gd name="T11" fmla="*/ 429 h 429"/>
                <a:gd name="T12" fmla="*/ 152 w 358"/>
                <a:gd name="T13" fmla="*/ 388 h 429"/>
                <a:gd name="T14" fmla="*/ 152 w 358"/>
                <a:gd name="T15" fmla="*/ 313 h 429"/>
                <a:gd name="T16" fmla="*/ 152 w 358"/>
                <a:gd name="T17" fmla="*/ 303 h 429"/>
                <a:gd name="T18" fmla="*/ 205 w 358"/>
                <a:gd name="T19" fmla="*/ 303 h 429"/>
                <a:gd name="T20" fmla="*/ 205 w 358"/>
                <a:gd name="T21" fmla="*/ 317 h 429"/>
                <a:gd name="T22" fmla="*/ 205 w 358"/>
                <a:gd name="T23" fmla="*/ 388 h 429"/>
                <a:gd name="T24" fmla="*/ 246 w 358"/>
                <a:gd name="T25" fmla="*/ 429 h 429"/>
                <a:gd name="T26" fmla="*/ 285 w 358"/>
                <a:gd name="T27" fmla="*/ 388 h 429"/>
                <a:gd name="T28" fmla="*/ 285 w 358"/>
                <a:gd name="T29" fmla="*/ 332 h 429"/>
                <a:gd name="T30" fmla="*/ 285 w 358"/>
                <a:gd name="T31" fmla="*/ 302 h 429"/>
                <a:gd name="T32" fmla="*/ 307 w 358"/>
                <a:gd name="T33" fmla="*/ 302 h 429"/>
                <a:gd name="T34" fmla="*/ 358 w 358"/>
                <a:gd name="T35" fmla="*/ 251 h 429"/>
                <a:gd name="T36" fmla="*/ 358 w 358"/>
                <a:gd name="T37" fmla="*/ 12 h 429"/>
                <a:gd name="T38" fmla="*/ 358 w 358"/>
                <a:gd name="T39" fmla="*/ 0 h 429"/>
                <a:gd name="T40" fmla="*/ 1 w 358"/>
                <a:gd name="T41" fmla="*/ 0 h 429"/>
                <a:gd name="T42" fmla="*/ 0 w 358"/>
                <a:gd name="T43" fmla="*/ 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" h="429">
                  <a:moveTo>
                    <a:pt x="0" y="6"/>
                  </a:moveTo>
                  <a:cubicBezTo>
                    <a:pt x="0" y="90"/>
                    <a:pt x="0" y="174"/>
                    <a:pt x="0" y="258"/>
                  </a:cubicBezTo>
                  <a:cubicBezTo>
                    <a:pt x="0" y="284"/>
                    <a:pt x="18" y="301"/>
                    <a:pt x="44" y="302"/>
                  </a:cubicBezTo>
                  <a:cubicBezTo>
                    <a:pt x="53" y="302"/>
                    <a:pt x="62" y="302"/>
                    <a:pt x="72" y="302"/>
                  </a:cubicBezTo>
                  <a:cubicBezTo>
                    <a:pt x="72" y="332"/>
                    <a:pt x="72" y="360"/>
                    <a:pt x="72" y="388"/>
                  </a:cubicBezTo>
                  <a:cubicBezTo>
                    <a:pt x="72" y="412"/>
                    <a:pt x="90" y="429"/>
                    <a:pt x="112" y="429"/>
                  </a:cubicBezTo>
                  <a:cubicBezTo>
                    <a:pt x="135" y="429"/>
                    <a:pt x="152" y="412"/>
                    <a:pt x="152" y="388"/>
                  </a:cubicBezTo>
                  <a:cubicBezTo>
                    <a:pt x="152" y="363"/>
                    <a:pt x="152" y="338"/>
                    <a:pt x="152" y="313"/>
                  </a:cubicBezTo>
                  <a:cubicBezTo>
                    <a:pt x="152" y="309"/>
                    <a:pt x="152" y="306"/>
                    <a:pt x="152" y="303"/>
                  </a:cubicBezTo>
                  <a:cubicBezTo>
                    <a:pt x="171" y="303"/>
                    <a:pt x="188" y="303"/>
                    <a:pt x="205" y="303"/>
                  </a:cubicBezTo>
                  <a:cubicBezTo>
                    <a:pt x="205" y="308"/>
                    <a:pt x="205" y="313"/>
                    <a:pt x="205" y="317"/>
                  </a:cubicBezTo>
                  <a:cubicBezTo>
                    <a:pt x="205" y="341"/>
                    <a:pt x="205" y="364"/>
                    <a:pt x="205" y="388"/>
                  </a:cubicBezTo>
                  <a:cubicBezTo>
                    <a:pt x="206" y="412"/>
                    <a:pt x="223" y="429"/>
                    <a:pt x="246" y="429"/>
                  </a:cubicBezTo>
                  <a:cubicBezTo>
                    <a:pt x="269" y="428"/>
                    <a:pt x="285" y="411"/>
                    <a:pt x="285" y="388"/>
                  </a:cubicBezTo>
                  <a:cubicBezTo>
                    <a:pt x="285" y="369"/>
                    <a:pt x="285" y="350"/>
                    <a:pt x="285" y="332"/>
                  </a:cubicBezTo>
                  <a:cubicBezTo>
                    <a:pt x="285" y="322"/>
                    <a:pt x="285" y="312"/>
                    <a:pt x="285" y="302"/>
                  </a:cubicBezTo>
                  <a:cubicBezTo>
                    <a:pt x="293" y="302"/>
                    <a:pt x="300" y="302"/>
                    <a:pt x="307" y="302"/>
                  </a:cubicBezTo>
                  <a:cubicBezTo>
                    <a:pt x="342" y="302"/>
                    <a:pt x="358" y="285"/>
                    <a:pt x="358" y="251"/>
                  </a:cubicBezTo>
                  <a:cubicBezTo>
                    <a:pt x="358" y="171"/>
                    <a:pt x="358" y="91"/>
                    <a:pt x="358" y="12"/>
                  </a:cubicBezTo>
                  <a:cubicBezTo>
                    <a:pt x="358" y="8"/>
                    <a:pt x="358" y="4"/>
                    <a:pt x="358" y="0"/>
                  </a:cubicBezTo>
                  <a:cubicBezTo>
                    <a:pt x="238" y="0"/>
                    <a:pt x="119" y="0"/>
                    <a:pt x="1" y="0"/>
                  </a:cubicBezTo>
                  <a:cubicBezTo>
                    <a:pt x="0" y="3"/>
                    <a:pt x="0" y="5"/>
                    <a:pt x="0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057FDB7C-B8E2-47C6-9C03-F7A6867A9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41178" y="397241"/>
              <a:ext cx="1344612" cy="766765"/>
            </a:xfrm>
            <a:custGeom>
              <a:avLst/>
              <a:gdLst>
                <a:gd name="T0" fmla="*/ 267 w 358"/>
                <a:gd name="T1" fmla="*/ 61 h 204"/>
                <a:gd name="T2" fmla="*/ 273 w 358"/>
                <a:gd name="T3" fmla="*/ 49 h 204"/>
                <a:gd name="T4" fmla="*/ 293 w 358"/>
                <a:gd name="T5" fmla="*/ 12 h 204"/>
                <a:gd name="T6" fmla="*/ 293 w 358"/>
                <a:gd name="T7" fmla="*/ 4 h 204"/>
                <a:gd name="T8" fmla="*/ 284 w 358"/>
                <a:gd name="T9" fmla="*/ 7 h 204"/>
                <a:gd name="T10" fmla="*/ 280 w 358"/>
                <a:gd name="T11" fmla="*/ 14 h 204"/>
                <a:gd name="T12" fmla="*/ 256 w 358"/>
                <a:gd name="T13" fmla="*/ 56 h 204"/>
                <a:gd name="T14" fmla="*/ 179 w 358"/>
                <a:gd name="T15" fmla="*/ 40 h 204"/>
                <a:gd name="T16" fmla="*/ 101 w 358"/>
                <a:gd name="T17" fmla="*/ 56 h 204"/>
                <a:gd name="T18" fmla="*/ 77 w 358"/>
                <a:gd name="T19" fmla="*/ 12 h 204"/>
                <a:gd name="T20" fmla="*/ 66 w 358"/>
                <a:gd name="T21" fmla="*/ 4 h 204"/>
                <a:gd name="T22" fmla="*/ 67 w 358"/>
                <a:gd name="T23" fmla="*/ 18 h 204"/>
                <a:gd name="T24" fmla="*/ 91 w 358"/>
                <a:gd name="T25" fmla="*/ 61 h 204"/>
                <a:gd name="T26" fmla="*/ 0 w 358"/>
                <a:gd name="T27" fmla="*/ 204 h 204"/>
                <a:gd name="T28" fmla="*/ 358 w 358"/>
                <a:gd name="T29" fmla="*/ 204 h 204"/>
                <a:gd name="T30" fmla="*/ 267 w 358"/>
                <a:gd name="T31" fmla="*/ 61 h 204"/>
                <a:gd name="T32" fmla="*/ 98 w 358"/>
                <a:gd name="T33" fmla="*/ 140 h 204"/>
                <a:gd name="T34" fmla="*/ 82 w 358"/>
                <a:gd name="T35" fmla="*/ 124 h 204"/>
                <a:gd name="T36" fmla="*/ 98 w 358"/>
                <a:gd name="T37" fmla="*/ 110 h 204"/>
                <a:gd name="T38" fmla="*/ 112 w 358"/>
                <a:gd name="T39" fmla="*/ 125 h 204"/>
                <a:gd name="T40" fmla="*/ 98 w 358"/>
                <a:gd name="T41" fmla="*/ 140 h 204"/>
                <a:gd name="T42" fmla="*/ 261 w 358"/>
                <a:gd name="T43" fmla="*/ 140 h 204"/>
                <a:gd name="T44" fmla="*/ 245 w 358"/>
                <a:gd name="T45" fmla="*/ 126 h 204"/>
                <a:gd name="T46" fmla="*/ 259 w 358"/>
                <a:gd name="T47" fmla="*/ 110 h 204"/>
                <a:gd name="T48" fmla="*/ 275 w 358"/>
                <a:gd name="T49" fmla="*/ 125 h 204"/>
                <a:gd name="T50" fmla="*/ 261 w 358"/>
                <a:gd name="T51" fmla="*/ 1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" h="204">
                  <a:moveTo>
                    <a:pt x="267" y="61"/>
                  </a:moveTo>
                  <a:cubicBezTo>
                    <a:pt x="269" y="57"/>
                    <a:pt x="271" y="53"/>
                    <a:pt x="273" y="49"/>
                  </a:cubicBezTo>
                  <a:cubicBezTo>
                    <a:pt x="280" y="37"/>
                    <a:pt x="287" y="25"/>
                    <a:pt x="293" y="12"/>
                  </a:cubicBezTo>
                  <a:cubicBezTo>
                    <a:pt x="294" y="10"/>
                    <a:pt x="293" y="7"/>
                    <a:pt x="293" y="4"/>
                  </a:cubicBezTo>
                  <a:cubicBezTo>
                    <a:pt x="290" y="5"/>
                    <a:pt x="286" y="6"/>
                    <a:pt x="284" y="7"/>
                  </a:cubicBezTo>
                  <a:cubicBezTo>
                    <a:pt x="282" y="8"/>
                    <a:pt x="281" y="11"/>
                    <a:pt x="280" y="14"/>
                  </a:cubicBezTo>
                  <a:cubicBezTo>
                    <a:pt x="272" y="28"/>
                    <a:pt x="264" y="42"/>
                    <a:pt x="256" y="56"/>
                  </a:cubicBezTo>
                  <a:cubicBezTo>
                    <a:pt x="231" y="45"/>
                    <a:pt x="205" y="41"/>
                    <a:pt x="179" y="40"/>
                  </a:cubicBezTo>
                  <a:cubicBezTo>
                    <a:pt x="152" y="40"/>
                    <a:pt x="126" y="46"/>
                    <a:pt x="101" y="56"/>
                  </a:cubicBezTo>
                  <a:cubicBezTo>
                    <a:pt x="93" y="41"/>
                    <a:pt x="85" y="27"/>
                    <a:pt x="77" y="12"/>
                  </a:cubicBezTo>
                  <a:cubicBezTo>
                    <a:pt x="74" y="8"/>
                    <a:pt x="73" y="0"/>
                    <a:pt x="66" y="4"/>
                  </a:cubicBezTo>
                  <a:cubicBezTo>
                    <a:pt x="58" y="8"/>
                    <a:pt x="65" y="14"/>
                    <a:pt x="67" y="18"/>
                  </a:cubicBezTo>
                  <a:cubicBezTo>
                    <a:pt x="75" y="32"/>
                    <a:pt x="83" y="46"/>
                    <a:pt x="91" y="61"/>
                  </a:cubicBezTo>
                  <a:cubicBezTo>
                    <a:pt x="35" y="94"/>
                    <a:pt x="2" y="139"/>
                    <a:pt x="0" y="204"/>
                  </a:cubicBezTo>
                  <a:cubicBezTo>
                    <a:pt x="120" y="204"/>
                    <a:pt x="239" y="204"/>
                    <a:pt x="358" y="204"/>
                  </a:cubicBezTo>
                  <a:cubicBezTo>
                    <a:pt x="355" y="139"/>
                    <a:pt x="322" y="93"/>
                    <a:pt x="267" y="61"/>
                  </a:cubicBezTo>
                  <a:close/>
                  <a:moveTo>
                    <a:pt x="98" y="140"/>
                  </a:moveTo>
                  <a:cubicBezTo>
                    <a:pt x="89" y="140"/>
                    <a:pt x="82" y="133"/>
                    <a:pt x="82" y="124"/>
                  </a:cubicBezTo>
                  <a:cubicBezTo>
                    <a:pt x="83" y="116"/>
                    <a:pt x="89" y="110"/>
                    <a:pt x="98" y="110"/>
                  </a:cubicBezTo>
                  <a:cubicBezTo>
                    <a:pt x="106" y="111"/>
                    <a:pt x="112" y="117"/>
                    <a:pt x="112" y="125"/>
                  </a:cubicBezTo>
                  <a:cubicBezTo>
                    <a:pt x="112" y="133"/>
                    <a:pt x="105" y="140"/>
                    <a:pt x="98" y="140"/>
                  </a:cubicBezTo>
                  <a:close/>
                  <a:moveTo>
                    <a:pt x="261" y="140"/>
                  </a:moveTo>
                  <a:cubicBezTo>
                    <a:pt x="253" y="140"/>
                    <a:pt x="246" y="134"/>
                    <a:pt x="245" y="126"/>
                  </a:cubicBezTo>
                  <a:cubicBezTo>
                    <a:pt x="245" y="118"/>
                    <a:pt x="251" y="111"/>
                    <a:pt x="259" y="110"/>
                  </a:cubicBezTo>
                  <a:cubicBezTo>
                    <a:pt x="268" y="110"/>
                    <a:pt x="275" y="116"/>
                    <a:pt x="275" y="125"/>
                  </a:cubicBezTo>
                  <a:cubicBezTo>
                    <a:pt x="275" y="133"/>
                    <a:pt x="269" y="140"/>
                    <a:pt x="261" y="1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E6C3BA0C-D73A-4CBB-8524-71963C04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7161" y="1190997"/>
              <a:ext cx="300034" cy="927097"/>
            </a:xfrm>
            <a:custGeom>
              <a:avLst/>
              <a:gdLst>
                <a:gd name="T0" fmla="*/ 40 w 80"/>
                <a:gd name="T1" fmla="*/ 247 h 247"/>
                <a:gd name="T2" fmla="*/ 80 w 80"/>
                <a:gd name="T3" fmla="*/ 205 h 247"/>
                <a:gd name="T4" fmla="*/ 80 w 80"/>
                <a:gd name="T5" fmla="*/ 124 h 247"/>
                <a:gd name="T6" fmla="*/ 80 w 80"/>
                <a:gd name="T7" fmla="*/ 42 h 247"/>
                <a:gd name="T8" fmla="*/ 40 w 80"/>
                <a:gd name="T9" fmla="*/ 0 h 247"/>
                <a:gd name="T10" fmla="*/ 0 w 80"/>
                <a:gd name="T11" fmla="*/ 42 h 247"/>
                <a:gd name="T12" fmla="*/ 0 w 80"/>
                <a:gd name="T13" fmla="*/ 206 h 247"/>
                <a:gd name="T14" fmla="*/ 40 w 80"/>
                <a:gd name="T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7">
                  <a:moveTo>
                    <a:pt x="40" y="247"/>
                  </a:moveTo>
                  <a:cubicBezTo>
                    <a:pt x="63" y="247"/>
                    <a:pt x="80" y="229"/>
                    <a:pt x="80" y="205"/>
                  </a:cubicBezTo>
                  <a:cubicBezTo>
                    <a:pt x="80" y="178"/>
                    <a:pt x="80" y="151"/>
                    <a:pt x="80" y="124"/>
                  </a:cubicBezTo>
                  <a:cubicBezTo>
                    <a:pt x="80" y="97"/>
                    <a:pt x="80" y="70"/>
                    <a:pt x="80" y="42"/>
                  </a:cubicBezTo>
                  <a:cubicBezTo>
                    <a:pt x="80" y="18"/>
                    <a:pt x="63" y="0"/>
                    <a:pt x="40" y="0"/>
                  </a:cubicBezTo>
                  <a:cubicBezTo>
                    <a:pt x="17" y="0"/>
                    <a:pt x="1" y="18"/>
                    <a:pt x="0" y="42"/>
                  </a:cubicBezTo>
                  <a:cubicBezTo>
                    <a:pt x="0" y="96"/>
                    <a:pt x="0" y="151"/>
                    <a:pt x="0" y="206"/>
                  </a:cubicBezTo>
                  <a:cubicBezTo>
                    <a:pt x="1" y="230"/>
                    <a:pt x="18" y="247"/>
                    <a:pt x="40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71F3DE9F-2DFD-456D-ADF0-AF5F0B070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3416" y="1190997"/>
              <a:ext cx="301621" cy="931864"/>
            </a:xfrm>
            <a:custGeom>
              <a:avLst/>
              <a:gdLst>
                <a:gd name="T0" fmla="*/ 41 w 80"/>
                <a:gd name="T1" fmla="*/ 247 h 248"/>
                <a:gd name="T2" fmla="*/ 80 w 80"/>
                <a:gd name="T3" fmla="*/ 206 h 248"/>
                <a:gd name="T4" fmla="*/ 80 w 80"/>
                <a:gd name="T5" fmla="*/ 124 h 248"/>
                <a:gd name="T6" fmla="*/ 80 w 80"/>
                <a:gd name="T7" fmla="*/ 42 h 248"/>
                <a:gd name="T8" fmla="*/ 42 w 80"/>
                <a:gd name="T9" fmla="*/ 0 h 248"/>
                <a:gd name="T10" fmla="*/ 0 w 80"/>
                <a:gd name="T11" fmla="*/ 40 h 248"/>
                <a:gd name="T12" fmla="*/ 0 w 80"/>
                <a:gd name="T13" fmla="*/ 208 h 248"/>
                <a:gd name="T14" fmla="*/ 41 w 80"/>
                <a:gd name="T15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8">
                  <a:moveTo>
                    <a:pt x="41" y="247"/>
                  </a:moveTo>
                  <a:cubicBezTo>
                    <a:pt x="63" y="247"/>
                    <a:pt x="80" y="229"/>
                    <a:pt x="80" y="206"/>
                  </a:cubicBezTo>
                  <a:cubicBezTo>
                    <a:pt x="80" y="179"/>
                    <a:pt x="80" y="151"/>
                    <a:pt x="80" y="124"/>
                  </a:cubicBezTo>
                  <a:cubicBezTo>
                    <a:pt x="80" y="96"/>
                    <a:pt x="80" y="69"/>
                    <a:pt x="80" y="42"/>
                  </a:cubicBezTo>
                  <a:cubicBezTo>
                    <a:pt x="80" y="18"/>
                    <a:pt x="64" y="1"/>
                    <a:pt x="42" y="0"/>
                  </a:cubicBezTo>
                  <a:cubicBezTo>
                    <a:pt x="19" y="0"/>
                    <a:pt x="1" y="17"/>
                    <a:pt x="0" y="40"/>
                  </a:cubicBezTo>
                  <a:cubicBezTo>
                    <a:pt x="0" y="96"/>
                    <a:pt x="0" y="152"/>
                    <a:pt x="0" y="208"/>
                  </a:cubicBezTo>
                  <a:cubicBezTo>
                    <a:pt x="1" y="230"/>
                    <a:pt x="19" y="248"/>
                    <a:pt x="41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8730A46E-2FAE-422C-9830-14B29B8375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6523"/>
          <a:stretch/>
        </p:blipFill>
        <p:spPr>
          <a:xfrm>
            <a:off x="2105802" y="4954137"/>
            <a:ext cx="364301" cy="34084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03C2A84-6299-46D9-ADA7-BA9C309848C2}"/>
              </a:ext>
            </a:extLst>
          </p:cNvPr>
          <p:cNvGrpSpPr/>
          <p:nvPr/>
        </p:nvGrpSpPr>
        <p:grpSpPr>
          <a:xfrm>
            <a:off x="899303" y="4809394"/>
            <a:ext cx="835378" cy="835378"/>
            <a:chOff x="899303" y="4809394"/>
            <a:chExt cx="835378" cy="835378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501120B-9A3D-49F3-9C0C-BCCD5E69D293}"/>
                </a:ext>
              </a:extLst>
            </p:cNvPr>
            <p:cNvSpPr/>
            <p:nvPr/>
          </p:nvSpPr>
          <p:spPr bwMode="auto">
            <a:xfrm>
              <a:off x="899303" y="4809394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83" name="Laptop_E770" title="Icon of a laptop">
              <a:extLst>
                <a:ext uri="{FF2B5EF4-FFF2-40B4-BE49-F238E27FC236}">
                  <a16:creationId xmlns:a16="http://schemas.microsoft.com/office/drawing/2014/main" id="{FBDBAC4A-3ED7-46C0-8A66-553A5C1423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7087" y="5040309"/>
              <a:ext cx="559811" cy="37354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1F9319-F938-4AF1-91C7-2D5747755E4B}"/>
              </a:ext>
            </a:extLst>
          </p:cNvPr>
          <p:cNvGrpSpPr/>
          <p:nvPr/>
        </p:nvGrpSpPr>
        <p:grpSpPr>
          <a:xfrm>
            <a:off x="899303" y="3772782"/>
            <a:ext cx="835378" cy="835378"/>
            <a:chOff x="899303" y="3772782"/>
            <a:chExt cx="835378" cy="835378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53C649D-BE7A-419F-B2F5-481DF7552E34}"/>
                </a:ext>
              </a:extLst>
            </p:cNvPr>
            <p:cNvSpPr/>
            <p:nvPr/>
          </p:nvSpPr>
          <p:spPr bwMode="auto">
            <a:xfrm>
              <a:off x="899303" y="3772782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84" name="Tablet_E70A" title="Icon of a tablet">
              <a:extLst>
                <a:ext uri="{FF2B5EF4-FFF2-40B4-BE49-F238E27FC236}">
                  <a16:creationId xmlns:a16="http://schemas.microsoft.com/office/drawing/2014/main" id="{18173F3B-7E32-45FA-9940-152586DB3E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9292" y="4015976"/>
              <a:ext cx="475400" cy="34899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4" name="Right Bracket 123">
            <a:extLst>
              <a:ext uri="{FF2B5EF4-FFF2-40B4-BE49-F238E27FC236}">
                <a16:creationId xmlns:a16="http://schemas.microsoft.com/office/drawing/2014/main" id="{CE9A7E8A-2639-4713-9FF9-3F646AD53F5D}"/>
              </a:ext>
            </a:extLst>
          </p:cNvPr>
          <p:cNvSpPr/>
          <p:nvPr/>
        </p:nvSpPr>
        <p:spPr>
          <a:xfrm>
            <a:off x="2521216" y="3006119"/>
            <a:ext cx="126507" cy="2407739"/>
          </a:xfrm>
          <a:prstGeom prst="rightBracket">
            <a:avLst>
              <a:gd name="adj" fmla="val 0"/>
            </a:avLst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2">
              <a:defRPr/>
            </a:pPr>
            <a:endParaRPr lang="en-US" sz="13525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5E6358-6425-4AD1-8FF3-9CF403238D89}"/>
              </a:ext>
            </a:extLst>
          </p:cNvPr>
          <p:cNvGrpSpPr/>
          <p:nvPr/>
        </p:nvGrpSpPr>
        <p:grpSpPr>
          <a:xfrm>
            <a:off x="3515736" y="3151580"/>
            <a:ext cx="1703068" cy="587682"/>
            <a:chOff x="3204969" y="3834996"/>
            <a:chExt cx="1703068" cy="58768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0022E61-0CC9-400E-AAC1-BF1FB393D202}"/>
                </a:ext>
              </a:extLst>
            </p:cNvPr>
            <p:cNvSpPr/>
            <p:nvPr/>
          </p:nvSpPr>
          <p:spPr bwMode="auto">
            <a:xfrm>
              <a:off x="3204969" y="3834996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9C18737F-3AC9-4681-9DAC-979D5D362490}"/>
                </a:ext>
              </a:extLst>
            </p:cNvPr>
            <p:cNvSpPr/>
            <p:nvPr/>
          </p:nvSpPr>
          <p:spPr bwMode="auto">
            <a:xfrm>
              <a:off x="3240928" y="3879453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DE869CC-A42F-4C2A-8C78-05568C2E64A3}"/>
                </a:ext>
              </a:extLst>
            </p:cNvPr>
            <p:cNvSpPr/>
            <p:nvPr/>
          </p:nvSpPr>
          <p:spPr bwMode="auto">
            <a:xfrm>
              <a:off x="3276887" y="3923910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Web access</a:t>
              </a:r>
            </a:p>
          </p:txBody>
        </p:sp>
        <p:sp>
          <p:nvSpPr>
            <p:cNvPr id="121" name="globe_2" title="Icon of a sphere made of lines">
              <a:extLst>
                <a:ext uri="{FF2B5EF4-FFF2-40B4-BE49-F238E27FC236}">
                  <a16:creationId xmlns:a16="http://schemas.microsoft.com/office/drawing/2014/main" id="{9AAE3C1F-A705-4E31-8ADC-487E4151187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9468" y="4027324"/>
              <a:ext cx="296721" cy="29672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C2C042-65C3-4544-AD9F-59CC788A63CF}"/>
              </a:ext>
            </a:extLst>
          </p:cNvPr>
          <p:cNvGrpSpPr/>
          <p:nvPr/>
        </p:nvGrpSpPr>
        <p:grpSpPr>
          <a:xfrm>
            <a:off x="5431843" y="3156492"/>
            <a:ext cx="1703068" cy="587682"/>
            <a:chOff x="4908037" y="4699961"/>
            <a:chExt cx="1703068" cy="587682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EFB684F-6D9D-4F8D-A04B-BE0E6BAB37DE}"/>
                </a:ext>
              </a:extLst>
            </p:cNvPr>
            <p:cNvSpPr/>
            <p:nvPr/>
          </p:nvSpPr>
          <p:spPr bwMode="auto">
            <a:xfrm>
              <a:off x="4908037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6060BBC-47EC-4BD2-BFD9-3F30EBC3E786}"/>
                </a:ext>
              </a:extLst>
            </p:cNvPr>
            <p:cNvSpPr/>
            <p:nvPr/>
          </p:nvSpPr>
          <p:spPr bwMode="auto">
            <a:xfrm>
              <a:off x="4943996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FC3F49F-9BD5-4E6F-BE31-25B1F2FE6F95}"/>
                </a:ext>
              </a:extLst>
            </p:cNvPr>
            <p:cNvSpPr/>
            <p:nvPr/>
          </p:nvSpPr>
          <p:spPr bwMode="auto">
            <a:xfrm>
              <a:off x="4979955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Broker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1D6AB2-DE83-4953-BFE3-59D940D47F25}"/>
                </a:ext>
              </a:extLst>
            </p:cNvPr>
            <p:cNvGrpSpPr/>
            <p:nvPr/>
          </p:nvGrpSpPr>
          <p:grpSpPr>
            <a:xfrm>
              <a:off x="6171692" y="4870627"/>
              <a:ext cx="283604" cy="302745"/>
              <a:chOff x="8107680" y="2636348"/>
              <a:chExt cx="419100" cy="44738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98B31BD-EEDB-42A8-82A4-1F723937C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680" y="2860040"/>
                <a:ext cx="4191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oval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AA9B6C2-68EF-497D-BC96-053D47C29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399" y="2636348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60E8FB0-5D20-4E55-BA83-ACADE0209D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396" y="2865293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1D2147-E458-49F3-B124-ABBAD4C31FF6}"/>
              </a:ext>
            </a:extLst>
          </p:cNvPr>
          <p:cNvSpPr/>
          <p:nvPr/>
        </p:nvSpPr>
        <p:spPr bwMode="auto">
          <a:xfrm>
            <a:off x="5661707" y="5076553"/>
            <a:ext cx="726556" cy="498768"/>
          </a:xfrm>
          <a:prstGeom prst="round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kern="0" dirty="0">
                <a:latin typeface="+mj-lt"/>
              </a:rPr>
              <a:t>SQL DB</a:t>
            </a:r>
          </a:p>
        </p:txBody>
      </p:sp>
      <p:sp>
        <p:nvSpPr>
          <p:cNvPr id="138" name="server" title="Icon of a server tower">
            <a:extLst>
              <a:ext uri="{FF2B5EF4-FFF2-40B4-BE49-F238E27FC236}">
                <a16:creationId xmlns:a16="http://schemas.microsoft.com/office/drawing/2014/main" id="{1F504A37-26E7-424D-88B0-415C289701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50697" y="5057859"/>
            <a:ext cx="227767" cy="431193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server" title="Icon of a server tower">
            <a:extLst>
              <a:ext uri="{FF2B5EF4-FFF2-40B4-BE49-F238E27FC236}">
                <a16:creationId xmlns:a16="http://schemas.microsoft.com/office/drawing/2014/main" id="{652C5E2B-E082-4712-8CBC-C959542F5A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67791" y="5057859"/>
            <a:ext cx="227767" cy="431193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B93B65B-C23B-4F4A-A329-810A5B0E606A}"/>
              </a:ext>
            </a:extLst>
          </p:cNvPr>
          <p:cNvSpPr/>
          <p:nvPr/>
        </p:nvSpPr>
        <p:spPr bwMode="auto">
          <a:xfrm>
            <a:off x="7795666" y="5296027"/>
            <a:ext cx="246046" cy="222293"/>
          </a:xfrm>
          <a:prstGeom prst="triangl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BEFF82-E11E-4608-B27B-CBA357175DDE}"/>
              </a:ext>
            </a:extLst>
          </p:cNvPr>
          <p:cNvGrpSpPr/>
          <p:nvPr/>
        </p:nvGrpSpPr>
        <p:grpSpPr>
          <a:xfrm>
            <a:off x="3516650" y="4035231"/>
            <a:ext cx="1703068" cy="587682"/>
            <a:chOff x="3204969" y="4699961"/>
            <a:chExt cx="1703068" cy="587682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9A58DDA-78E7-4415-B7C9-5CADA9327A33}"/>
                </a:ext>
              </a:extLst>
            </p:cNvPr>
            <p:cNvSpPr/>
            <p:nvPr/>
          </p:nvSpPr>
          <p:spPr bwMode="auto">
            <a:xfrm>
              <a:off x="3204969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927A983-7F75-4F64-AE9B-5FDF9B48CD5C}"/>
                </a:ext>
              </a:extLst>
            </p:cNvPr>
            <p:cNvSpPr/>
            <p:nvPr/>
          </p:nvSpPr>
          <p:spPr bwMode="auto">
            <a:xfrm>
              <a:off x="3240928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4C8F86F-86B7-4EB3-9691-EF1555E03196}"/>
                </a:ext>
              </a:extLst>
            </p:cNvPr>
            <p:cNvSpPr/>
            <p:nvPr/>
          </p:nvSpPr>
          <p:spPr bwMode="auto">
            <a:xfrm>
              <a:off x="3276887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Gateway</a:t>
              </a:r>
            </a:p>
          </p:txBody>
        </p:sp>
        <p:sp>
          <p:nvSpPr>
            <p:cNvPr id="123" name="Move_E7C2" title="Icon of four arrows pointing away from eachother">
              <a:extLst>
                <a:ext uri="{FF2B5EF4-FFF2-40B4-BE49-F238E27FC236}">
                  <a16:creationId xmlns:a16="http://schemas.microsoft.com/office/drawing/2014/main" id="{08DC845F-B8BC-48ED-A41F-D193EF2E9A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31005" y="4891891"/>
              <a:ext cx="273646" cy="273715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B842C7-C396-4FAB-9338-BC16D38B30CD}"/>
              </a:ext>
            </a:extLst>
          </p:cNvPr>
          <p:cNvGrpSpPr/>
          <p:nvPr/>
        </p:nvGrpSpPr>
        <p:grpSpPr>
          <a:xfrm>
            <a:off x="9543589" y="3181135"/>
            <a:ext cx="1703068" cy="587682"/>
            <a:chOff x="9490573" y="4694971"/>
            <a:chExt cx="1703068" cy="587682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5EAA67B4-9A1F-4EEE-A47A-FF3C742A3079}"/>
                </a:ext>
              </a:extLst>
            </p:cNvPr>
            <p:cNvSpPr/>
            <p:nvPr/>
          </p:nvSpPr>
          <p:spPr bwMode="auto">
            <a:xfrm>
              <a:off x="9490573" y="469497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C71C674-B83E-48AB-9489-8AD3EF0F2786}"/>
                </a:ext>
              </a:extLst>
            </p:cNvPr>
            <p:cNvSpPr/>
            <p:nvPr/>
          </p:nvSpPr>
          <p:spPr bwMode="auto">
            <a:xfrm>
              <a:off x="9526532" y="473942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C5E2AD1-84A1-4723-A539-F7C038755CCC}"/>
                </a:ext>
              </a:extLst>
            </p:cNvPr>
            <p:cNvSpPr/>
            <p:nvPr/>
          </p:nvSpPr>
          <p:spPr bwMode="auto">
            <a:xfrm>
              <a:off x="9562491" y="478388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User Profile</a:t>
              </a:r>
            </a:p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File Server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E911F5C-162B-415C-966F-08F29961F376}"/>
                </a:ext>
              </a:extLst>
            </p:cNvPr>
            <p:cNvGrpSpPr/>
            <p:nvPr/>
          </p:nvGrpSpPr>
          <p:grpSpPr>
            <a:xfrm>
              <a:off x="10569241" y="4839326"/>
              <a:ext cx="396950" cy="355079"/>
              <a:chOff x="10633596" y="3514287"/>
              <a:chExt cx="396950" cy="355079"/>
            </a:xfrm>
          </p:grpSpPr>
          <p:sp>
            <p:nvSpPr>
              <p:cNvPr id="79" name="Hexagon 78">
                <a:extLst>
                  <a:ext uri="{FF2B5EF4-FFF2-40B4-BE49-F238E27FC236}">
                    <a16:creationId xmlns:a16="http://schemas.microsoft.com/office/drawing/2014/main" id="{210BE8C6-98B5-4E2F-84B2-5BAA1B95C477}"/>
                  </a:ext>
                </a:extLst>
              </p:cNvPr>
              <p:cNvSpPr/>
              <p:nvPr/>
            </p:nvSpPr>
            <p:spPr>
              <a:xfrm>
                <a:off x="10633596" y="3514287"/>
                <a:ext cx="396950" cy="355079"/>
              </a:xfrm>
              <a:prstGeom prst="hexagon">
                <a:avLst>
                  <a:gd name="adj" fmla="val 30307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 sz="1352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52B17FF-0615-4A32-BB5F-B9B450B24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34260" y="3588834"/>
                <a:ext cx="195622" cy="205984"/>
              </a:xfrm>
              <a:prstGeom prst="rect">
                <a:avLst/>
              </a:prstGeom>
            </p:spPr>
          </p:pic>
        </p:grp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DE73B5AD-A657-4920-AB39-D58CEA63F58C}"/>
              </a:ext>
            </a:extLst>
          </p:cNvPr>
          <p:cNvSpPr/>
          <p:nvPr/>
        </p:nvSpPr>
        <p:spPr bwMode="auto">
          <a:xfrm>
            <a:off x="7480837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328F9-ADB8-4B50-99C3-445F5B14556D}"/>
              </a:ext>
            </a:extLst>
          </p:cNvPr>
          <p:cNvSpPr txBox="1"/>
          <p:nvPr/>
        </p:nvSpPr>
        <p:spPr>
          <a:xfrm>
            <a:off x="6247419" y="4536637"/>
            <a:ext cx="8515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RD infra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7A64006-A39B-4936-942A-C3B41D2B1EEF}"/>
              </a:ext>
            </a:extLst>
          </p:cNvPr>
          <p:cNvSpPr txBox="1"/>
          <p:nvPr/>
        </p:nvSpPr>
        <p:spPr>
          <a:xfrm>
            <a:off x="9525067" y="4536637"/>
            <a:ext cx="15951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User environment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E2449C4-4A25-44F1-BCA3-347CAFBC3A85}"/>
              </a:ext>
            </a:extLst>
          </p:cNvPr>
          <p:cNvSpPr/>
          <p:nvPr/>
        </p:nvSpPr>
        <p:spPr>
          <a:xfrm>
            <a:off x="11019207" y="4819190"/>
            <a:ext cx="490989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egoe Pro Semibold" panose="020B0702040504020203" pitchFamily="34" charset="0"/>
                <a:cs typeface="Segoe UI Light"/>
              </a:rPr>
              <a:t>VMs</a:t>
            </a:r>
          </a:p>
        </p:txBody>
      </p:sp>
    </p:spTree>
    <p:extLst>
      <p:ext uri="{BB962C8B-B14F-4D97-AF65-F5344CB8AC3E}">
        <p14:creationId xmlns:p14="http://schemas.microsoft.com/office/powerpoint/2010/main" val="5947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39FAF34-C347-40BC-AD87-991BA7CF1572}"/>
              </a:ext>
            </a:extLst>
          </p:cNvPr>
          <p:cNvSpPr/>
          <p:nvPr/>
        </p:nvSpPr>
        <p:spPr bwMode="auto">
          <a:xfrm>
            <a:off x="3069329" y="2054900"/>
            <a:ext cx="8609437" cy="3904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 dirty="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Remote Desktop Services 2016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735CBF-18E6-4518-A1B0-6AA0D5117AE0}"/>
              </a:ext>
            </a:extLst>
          </p:cNvPr>
          <p:cNvGrpSpPr/>
          <p:nvPr/>
        </p:nvGrpSpPr>
        <p:grpSpPr>
          <a:xfrm>
            <a:off x="2849277" y="2054900"/>
            <a:ext cx="187578" cy="3738194"/>
            <a:chOff x="2849277" y="1648178"/>
            <a:chExt cx="187578" cy="3738194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046D4E4-51B0-4A1F-9C15-8852DF5CE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888" y="1648178"/>
              <a:ext cx="14357" cy="3738194"/>
            </a:xfrm>
            <a:prstGeom prst="line">
              <a:avLst/>
            </a:prstGeom>
            <a:noFill/>
            <a:ln w="38100" cmpd="sng">
              <a:solidFill>
                <a:srgbClr val="A5A5A5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78CB44-7BA4-4EBC-B3D6-D33EA1800555}"/>
                </a:ext>
              </a:extLst>
            </p:cNvPr>
            <p:cNvSpPr/>
            <p:nvPr/>
          </p:nvSpPr>
          <p:spPr>
            <a:xfrm rot="16200000">
              <a:off x="2530934" y="3423487"/>
              <a:ext cx="824264" cy="187578"/>
            </a:xfrm>
            <a:prstGeom prst="rect">
              <a:avLst/>
            </a:prstGeom>
            <a:solidFill>
              <a:srgbClr val="E6E6E6"/>
            </a:solidFill>
            <a:effectLst/>
          </p:spPr>
          <p:txBody>
            <a:bodyPr wrap="none" anchor="ctr">
              <a:noAutofit/>
            </a:bodyPr>
            <a:lstStyle/>
            <a:p>
              <a:pPr algn="ctr"/>
              <a:r>
                <a:rPr lang="en-US" sz="1100">
                  <a:solidFill>
                    <a:srgbClr val="505050"/>
                  </a:solidFill>
                  <a:latin typeface="Segoe Pro Semibold" panose="020B0702040504020203" pitchFamily="34" charset="0"/>
                  <a:cs typeface="Segoe UI Light"/>
                </a:rPr>
                <a:t>FIREWALL</a:t>
              </a:r>
              <a:endParaRPr lang="en-US" sz="110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A6572-896B-41CE-922E-4284B244E0B8}"/>
              </a:ext>
            </a:extLst>
          </p:cNvPr>
          <p:cNvSpPr/>
          <p:nvPr/>
        </p:nvSpPr>
        <p:spPr bwMode="auto">
          <a:xfrm>
            <a:off x="588263" y="2054900"/>
            <a:ext cx="2236418" cy="390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 RD Clients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FC2CD-C910-4E1C-92BA-C9DA8349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RDS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C3689-EC03-4545-847D-97D2047A5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First step towards true Azure integration and optimization.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1BF6916-6C5A-4FE5-8E06-7AEF6A100067}"/>
              </a:ext>
            </a:extLst>
          </p:cNvPr>
          <p:cNvSpPr/>
          <p:nvPr/>
        </p:nvSpPr>
        <p:spPr>
          <a:xfrm>
            <a:off x="10911840" y="3015665"/>
            <a:ext cx="1156783" cy="26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accent1"/>
                </a:solidFill>
                <a:latin typeface="Segoe Pro Semibold" panose="020B0702040504020203" pitchFamily="34" charset="0"/>
                <a:cs typeface="Segoe UI Light"/>
              </a:rPr>
              <a:t>UPD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F48E8951-D959-4F6F-8C71-A9AFEBD2E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658" y="3039071"/>
            <a:ext cx="482065" cy="482065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D6B631C-8AE7-4688-9619-C6622BAAED23}"/>
              </a:ext>
            </a:extLst>
          </p:cNvPr>
          <p:cNvGrpSpPr/>
          <p:nvPr/>
        </p:nvGrpSpPr>
        <p:grpSpPr>
          <a:xfrm>
            <a:off x="2103120" y="4337113"/>
            <a:ext cx="319498" cy="414180"/>
            <a:chOff x="5866856" y="4829242"/>
            <a:chExt cx="702675" cy="865083"/>
          </a:xfrm>
        </p:grpSpPr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D5204D15-2D91-4029-B96A-A28C68332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6856" y="5025048"/>
              <a:ext cx="702675" cy="669277"/>
            </a:xfrm>
            <a:custGeom>
              <a:avLst/>
              <a:gdLst>
                <a:gd name="T0" fmla="*/ 379 w 454"/>
                <a:gd name="T1" fmla="*/ 174 h 432"/>
                <a:gd name="T2" fmla="*/ 440 w 454"/>
                <a:gd name="T3" fmla="*/ 60 h 432"/>
                <a:gd name="T4" fmla="*/ 412 w 454"/>
                <a:gd name="T5" fmla="*/ 33 h 432"/>
                <a:gd name="T6" fmla="*/ 275 w 454"/>
                <a:gd name="T7" fmla="*/ 18 h 432"/>
                <a:gd name="T8" fmla="*/ 187 w 454"/>
                <a:gd name="T9" fmla="*/ 18 h 432"/>
                <a:gd name="T10" fmla="*/ 96 w 454"/>
                <a:gd name="T11" fmla="*/ 16 h 432"/>
                <a:gd name="T12" fmla="*/ 3 w 454"/>
                <a:gd name="T13" fmla="*/ 154 h 432"/>
                <a:gd name="T14" fmla="*/ 32 w 454"/>
                <a:gd name="T15" fmla="*/ 304 h 432"/>
                <a:gd name="T16" fmla="*/ 101 w 454"/>
                <a:gd name="T17" fmla="*/ 405 h 432"/>
                <a:gd name="T18" fmla="*/ 170 w 454"/>
                <a:gd name="T19" fmla="*/ 421 h 432"/>
                <a:gd name="T20" fmla="*/ 193 w 454"/>
                <a:gd name="T21" fmla="*/ 413 h 432"/>
                <a:gd name="T22" fmla="*/ 285 w 454"/>
                <a:gd name="T23" fmla="*/ 413 h 432"/>
                <a:gd name="T24" fmla="*/ 307 w 454"/>
                <a:gd name="T25" fmla="*/ 421 h 432"/>
                <a:gd name="T26" fmla="*/ 374 w 454"/>
                <a:gd name="T27" fmla="*/ 406 h 432"/>
                <a:gd name="T28" fmla="*/ 426 w 454"/>
                <a:gd name="T29" fmla="*/ 338 h 432"/>
                <a:gd name="T30" fmla="*/ 454 w 454"/>
                <a:gd name="T31" fmla="*/ 280 h 432"/>
                <a:gd name="T32" fmla="*/ 379 w 454"/>
                <a:gd name="T33" fmla="*/ 17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432">
                  <a:moveTo>
                    <a:pt x="379" y="174"/>
                  </a:moveTo>
                  <a:cubicBezTo>
                    <a:pt x="375" y="125"/>
                    <a:pt x="397" y="88"/>
                    <a:pt x="440" y="60"/>
                  </a:cubicBezTo>
                  <a:cubicBezTo>
                    <a:pt x="430" y="51"/>
                    <a:pt x="422" y="40"/>
                    <a:pt x="412" y="33"/>
                  </a:cubicBezTo>
                  <a:cubicBezTo>
                    <a:pt x="369" y="2"/>
                    <a:pt x="323" y="0"/>
                    <a:pt x="275" y="18"/>
                  </a:cubicBezTo>
                  <a:cubicBezTo>
                    <a:pt x="224" y="36"/>
                    <a:pt x="239" y="37"/>
                    <a:pt x="187" y="18"/>
                  </a:cubicBezTo>
                  <a:cubicBezTo>
                    <a:pt x="156" y="6"/>
                    <a:pt x="126" y="4"/>
                    <a:pt x="96" y="16"/>
                  </a:cubicBezTo>
                  <a:cubicBezTo>
                    <a:pt x="36" y="39"/>
                    <a:pt x="7" y="96"/>
                    <a:pt x="3" y="154"/>
                  </a:cubicBezTo>
                  <a:cubicBezTo>
                    <a:pt x="0" y="207"/>
                    <a:pt x="11" y="256"/>
                    <a:pt x="32" y="304"/>
                  </a:cubicBezTo>
                  <a:cubicBezTo>
                    <a:pt x="49" y="342"/>
                    <a:pt x="71" y="376"/>
                    <a:pt x="101" y="405"/>
                  </a:cubicBezTo>
                  <a:cubicBezTo>
                    <a:pt x="121" y="424"/>
                    <a:pt x="143" y="432"/>
                    <a:pt x="170" y="421"/>
                  </a:cubicBezTo>
                  <a:cubicBezTo>
                    <a:pt x="178" y="418"/>
                    <a:pt x="186" y="416"/>
                    <a:pt x="193" y="413"/>
                  </a:cubicBezTo>
                  <a:cubicBezTo>
                    <a:pt x="224" y="400"/>
                    <a:pt x="254" y="400"/>
                    <a:pt x="285" y="413"/>
                  </a:cubicBezTo>
                  <a:cubicBezTo>
                    <a:pt x="292" y="417"/>
                    <a:pt x="300" y="419"/>
                    <a:pt x="307" y="421"/>
                  </a:cubicBezTo>
                  <a:cubicBezTo>
                    <a:pt x="332" y="428"/>
                    <a:pt x="355" y="424"/>
                    <a:pt x="374" y="406"/>
                  </a:cubicBezTo>
                  <a:cubicBezTo>
                    <a:pt x="396" y="387"/>
                    <a:pt x="412" y="363"/>
                    <a:pt x="426" y="338"/>
                  </a:cubicBezTo>
                  <a:cubicBezTo>
                    <a:pt x="437" y="319"/>
                    <a:pt x="445" y="299"/>
                    <a:pt x="454" y="280"/>
                  </a:cubicBezTo>
                  <a:cubicBezTo>
                    <a:pt x="409" y="257"/>
                    <a:pt x="382" y="223"/>
                    <a:pt x="379" y="1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31425FE9-22B8-4488-AC0F-E2B9AA66F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1971" y="4829242"/>
              <a:ext cx="185983" cy="203008"/>
            </a:xfrm>
            <a:custGeom>
              <a:avLst/>
              <a:gdLst>
                <a:gd name="T0" fmla="*/ 115 w 120"/>
                <a:gd name="T1" fmla="*/ 0 h 131"/>
                <a:gd name="T2" fmla="*/ 38 w 120"/>
                <a:gd name="T3" fmla="*/ 36 h 131"/>
                <a:gd name="T4" fmla="*/ 4 w 120"/>
                <a:gd name="T5" fmla="*/ 126 h 131"/>
                <a:gd name="T6" fmla="*/ 115 w 120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31">
                  <a:moveTo>
                    <a:pt x="115" y="0"/>
                  </a:moveTo>
                  <a:cubicBezTo>
                    <a:pt x="84" y="2"/>
                    <a:pt x="59" y="15"/>
                    <a:pt x="38" y="36"/>
                  </a:cubicBezTo>
                  <a:cubicBezTo>
                    <a:pt x="14" y="61"/>
                    <a:pt x="0" y="90"/>
                    <a:pt x="4" y="126"/>
                  </a:cubicBezTo>
                  <a:cubicBezTo>
                    <a:pt x="64" y="131"/>
                    <a:pt x="120" y="68"/>
                    <a:pt x="1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24" name="Right Bracket 123">
            <a:extLst>
              <a:ext uri="{FF2B5EF4-FFF2-40B4-BE49-F238E27FC236}">
                <a16:creationId xmlns:a16="http://schemas.microsoft.com/office/drawing/2014/main" id="{CE9A7E8A-2639-4713-9FF9-3F646AD53F5D}"/>
              </a:ext>
            </a:extLst>
          </p:cNvPr>
          <p:cNvSpPr/>
          <p:nvPr/>
        </p:nvSpPr>
        <p:spPr>
          <a:xfrm>
            <a:off x="2521216" y="3006119"/>
            <a:ext cx="126507" cy="2407739"/>
          </a:xfrm>
          <a:prstGeom prst="rightBracket">
            <a:avLst>
              <a:gd name="adj" fmla="val 0"/>
            </a:avLst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2">
              <a:defRPr/>
            </a:pPr>
            <a:endParaRPr lang="en-US" sz="13525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C5E60B7-4FF0-4DF4-BFAA-02D219A8C515}"/>
              </a:ext>
            </a:extLst>
          </p:cNvPr>
          <p:cNvGrpSpPr/>
          <p:nvPr/>
        </p:nvGrpSpPr>
        <p:grpSpPr>
          <a:xfrm>
            <a:off x="899303" y="2736170"/>
            <a:ext cx="835378" cy="835378"/>
            <a:chOff x="899303" y="2736170"/>
            <a:chExt cx="835378" cy="83537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7D3B815-5FFF-48FF-B128-4A2461A2FE58}"/>
                </a:ext>
              </a:extLst>
            </p:cNvPr>
            <p:cNvSpPr/>
            <p:nvPr/>
          </p:nvSpPr>
          <p:spPr bwMode="auto">
            <a:xfrm>
              <a:off x="899303" y="2736170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91" name="CellPhone_E8EA" title="Icon of a cellphone">
              <a:extLst>
                <a:ext uri="{FF2B5EF4-FFF2-40B4-BE49-F238E27FC236}">
                  <a16:creationId xmlns:a16="http://schemas.microsoft.com/office/drawing/2014/main" id="{04A58C65-9F1F-4160-9A74-19BBC158CB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9008" y="2990579"/>
              <a:ext cx="195968" cy="326561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46859D2-BE81-4A0F-832E-A3935C919A92}"/>
              </a:ext>
            </a:extLst>
          </p:cNvPr>
          <p:cNvGrpSpPr/>
          <p:nvPr/>
        </p:nvGrpSpPr>
        <p:grpSpPr>
          <a:xfrm>
            <a:off x="899303" y="4809394"/>
            <a:ext cx="835378" cy="835378"/>
            <a:chOff x="899303" y="4809394"/>
            <a:chExt cx="835378" cy="835378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95BE1D2-97F7-4BE4-9B9C-6A1474C0FB8E}"/>
                </a:ext>
              </a:extLst>
            </p:cNvPr>
            <p:cNvSpPr/>
            <p:nvPr/>
          </p:nvSpPr>
          <p:spPr bwMode="auto">
            <a:xfrm>
              <a:off x="899303" y="4809394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95" name="Laptop_E770" title="Icon of a laptop">
              <a:extLst>
                <a:ext uri="{FF2B5EF4-FFF2-40B4-BE49-F238E27FC236}">
                  <a16:creationId xmlns:a16="http://schemas.microsoft.com/office/drawing/2014/main" id="{91237959-5E37-45EF-91D6-9AB0F37E2A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7087" y="5040309"/>
              <a:ext cx="559811" cy="37354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D72D735-4CCF-4341-88B5-902C7C2BDE2A}"/>
              </a:ext>
            </a:extLst>
          </p:cNvPr>
          <p:cNvGrpSpPr/>
          <p:nvPr/>
        </p:nvGrpSpPr>
        <p:grpSpPr>
          <a:xfrm>
            <a:off x="899303" y="3772782"/>
            <a:ext cx="835378" cy="835378"/>
            <a:chOff x="899303" y="3772782"/>
            <a:chExt cx="835378" cy="835378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2B94831-BA22-4AD9-B995-37759CC49B17}"/>
                </a:ext>
              </a:extLst>
            </p:cNvPr>
            <p:cNvSpPr/>
            <p:nvPr/>
          </p:nvSpPr>
          <p:spPr bwMode="auto">
            <a:xfrm>
              <a:off x="899303" y="3772782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99" name="Tablet_E70A" title="Icon of a tablet">
              <a:extLst>
                <a:ext uri="{FF2B5EF4-FFF2-40B4-BE49-F238E27FC236}">
                  <a16:creationId xmlns:a16="http://schemas.microsoft.com/office/drawing/2014/main" id="{E364BC1F-8D9C-4790-AA3B-6B94BAC9C9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9292" y="4015976"/>
              <a:ext cx="475400" cy="34899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A6984BF2-C711-41EC-BB86-55AB8F0D9E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6523"/>
          <a:stretch/>
        </p:blipFill>
        <p:spPr>
          <a:xfrm>
            <a:off x="2105802" y="4954137"/>
            <a:ext cx="364301" cy="340841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6C9F4D3-4EC6-4BBF-84BC-0DA636E586BF}"/>
              </a:ext>
            </a:extLst>
          </p:cNvPr>
          <p:cNvGrpSpPr/>
          <p:nvPr/>
        </p:nvGrpSpPr>
        <p:grpSpPr>
          <a:xfrm>
            <a:off x="2105802" y="3721608"/>
            <a:ext cx="335350" cy="419905"/>
            <a:chOff x="13987161" y="397241"/>
            <a:chExt cx="2047876" cy="2435225"/>
          </a:xfrm>
          <a:solidFill>
            <a:schemeClr val="bg1"/>
          </a:solidFill>
        </p:grpSpPr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8515FA0C-068C-4237-9573-439C9C0E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1178" y="1219565"/>
              <a:ext cx="1344612" cy="1612901"/>
            </a:xfrm>
            <a:custGeom>
              <a:avLst/>
              <a:gdLst>
                <a:gd name="T0" fmla="*/ 0 w 358"/>
                <a:gd name="T1" fmla="*/ 6 h 429"/>
                <a:gd name="T2" fmla="*/ 0 w 358"/>
                <a:gd name="T3" fmla="*/ 258 h 429"/>
                <a:gd name="T4" fmla="*/ 44 w 358"/>
                <a:gd name="T5" fmla="*/ 302 h 429"/>
                <a:gd name="T6" fmla="*/ 72 w 358"/>
                <a:gd name="T7" fmla="*/ 302 h 429"/>
                <a:gd name="T8" fmla="*/ 72 w 358"/>
                <a:gd name="T9" fmla="*/ 388 h 429"/>
                <a:gd name="T10" fmla="*/ 112 w 358"/>
                <a:gd name="T11" fmla="*/ 429 h 429"/>
                <a:gd name="T12" fmla="*/ 152 w 358"/>
                <a:gd name="T13" fmla="*/ 388 h 429"/>
                <a:gd name="T14" fmla="*/ 152 w 358"/>
                <a:gd name="T15" fmla="*/ 313 h 429"/>
                <a:gd name="T16" fmla="*/ 152 w 358"/>
                <a:gd name="T17" fmla="*/ 303 h 429"/>
                <a:gd name="T18" fmla="*/ 205 w 358"/>
                <a:gd name="T19" fmla="*/ 303 h 429"/>
                <a:gd name="T20" fmla="*/ 205 w 358"/>
                <a:gd name="T21" fmla="*/ 317 h 429"/>
                <a:gd name="T22" fmla="*/ 205 w 358"/>
                <a:gd name="T23" fmla="*/ 388 h 429"/>
                <a:gd name="T24" fmla="*/ 246 w 358"/>
                <a:gd name="T25" fmla="*/ 429 h 429"/>
                <a:gd name="T26" fmla="*/ 285 w 358"/>
                <a:gd name="T27" fmla="*/ 388 h 429"/>
                <a:gd name="T28" fmla="*/ 285 w 358"/>
                <a:gd name="T29" fmla="*/ 332 h 429"/>
                <a:gd name="T30" fmla="*/ 285 w 358"/>
                <a:gd name="T31" fmla="*/ 302 h 429"/>
                <a:gd name="T32" fmla="*/ 307 w 358"/>
                <a:gd name="T33" fmla="*/ 302 h 429"/>
                <a:gd name="T34" fmla="*/ 358 w 358"/>
                <a:gd name="T35" fmla="*/ 251 h 429"/>
                <a:gd name="T36" fmla="*/ 358 w 358"/>
                <a:gd name="T37" fmla="*/ 12 h 429"/>
                <a:gd name="T38" fmla="*/ 358 w 358"/>
                <a:gd name="T39" fmla="*/ 0 h 429"/>
                <a:gd name="T40" fmla="*/ 1 w 358"/>
                <a:gd name="T41" fmla="*/ 0 h 429"/>
                <a:gd name="T42" fmla="*/ 0 w 358"/>
                <a:gd name="T43" fmla="*/ 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" h="429">
                  <a:moveTo>
                    <a:pt x="0" y="6"/>
                  </a:moveTo>
                  <a:cubicBezTo>
                    <a:pt x="0" y="90"/>
                    <a:pt x="0" y="174"/>
                    <a:pt x="0" y="258"/>
                  </a:cubicBezTo>
                  <a:cubicBezTo>
                    <a:pt x="0" y="284"/>
                    <a:pt x="18" y="301"/>
                    <a:pt x="44" y="302"/>
                  </a:cubicBezTo>
                  <a:cubicBezTo>
                    <a:pt x="53" y="302"/>
                    <a:pt x="62" y="302"/>
                    <a:pt x="72" y="302"/>
                  </a:cubicBezTo>
                  <a:cubicBezTo>
                    <a:pt x="72" y="332"/>
                    <a:pt x="72" y="360"/>
                    <a:pt x="72" y="388"/>
                  </a:cubicBezTo>
                  <a:cubicBezTo>
                    <a:pt x="72" y="412"/>
                    <a:pt x="90" y="429"/>
                    <a:pt x="112" y="429"/>
                  </a:cubicBezTo>
                  <a:cubicBezTo>
                    <a:pt x="135" y="429"/>
                    <a:pt x="152" y="412"/>
                    <a:pt x="152" y="388"/>
                  </a:cubicBezTo>
                  <a:cubicBezTo>
                    <a:pt x="152" y="363"/>
                    <a:pt x="152" y="338"/>
                    <a:pt x="152" y="313"/>
                  </a:cubicBezTo>
                  <a:cubicBezTo>
                    <a:pt x="152" y="309"/>
                    <a:pt x="152" y="306"/>
                    <a:pt x="152" y="303"/>
                  </a:cubicBezTo>
                  <a:cubicBezTo>
                    <a:pt x="171" y="303"/>
                    <a:pt x="188" y="303"/>
                    <a:pt x="205" y="303"/>
                  </a:cubicBezTo>
                  <a:cubicBezTo>
                    <a:pt x="205" y="308"/>
                    <a:pt x="205" y="313"/>
                    <a:pt x="205" y="317"/>
                  </a:cubicBezTo>
                  <a:cubicBezTo>
                    <a:pt x="205" y="341"/>
                    <a:pt x="205" y="364"/>
                    <a:pt x="205" y="388"/>
                  </a:cubicBezTo>
                  <a:cubicBezTo>
                    <a:pt x="206" y="412"/>
                    <a:pt x="223" y="429"/>
                    <a:pt x="246" y="429"/>
                  </a:cubicBezTo>
                  <a:cubicBezTo>
                    <a:pt x="269" y="428"/>
                    <a:pt x="285" y="411"/>
                    <a:pt x="285" y="388"/>
                  </a:cubicBezTo>
                  <a:cubicBezTo>
                    <a:pt x="285" y="369"/>
                    <a:pt x="285" y="350"/>
                    <a:pt x="285" y="332"/>
                  </a:cubicBezTo>
                  <a:cubicBezTo>
                    <a:pt x="285" y="322"/>
                    <a:pt x="285" y="312"/>
                    <a:pt x="285" y="302"/>
                  </a:cubicBezTo>
                  <a:cubicBezTo>
                    <a:pt x="293" y="302"/>
                    <a:pt x="300" y="302"/>
                    <a:pt x="307" y="302"/>
                  </a:cubicBezTo>
                  <a:cubicBezTo>
                    <a:pt x="342" y="302"/>
                    <a:pt x="358" y="285"/>
                    <a:pt x="358" y="251"/>
                  </a:cubicBezTo>
                  <a:cubicBezTo>
                    <a:pt x="358" y="171"/>
                    <a:pt x="358" y="91"/>
                    <a:pt x="358" y="12"/>
                  </a:cubicBezTo>
                  <a:cubicBezTo>
                    <a:pt x="358" y="8"/>
                    <a:pt x="358" y="4"/>
                    <a:pt x="358" y="0"/>
                  </a:cubicBezTo>
                  <a:cubicBezTo>
                    <a:pt x="238" y="0"/>
                    <a:pt x="119" y="0"/>
                    <a:pt x="1" y="0"/>
                  </a:cubicBezTo>
                  <a:cubicBezTo>
                    <a:pt x="0" y="3"/>
                    <a:pt x="0" y="5"/>
                    <a:pt x="0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C26088CB-914A-4990-8F7F-C3AB6297E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41178" y="397241"/>
              <a:ext cx="1344612" cy="766765"/>
            </a:xfrm>
            <a:custGeom>
              <a:avLst/>
              <a:gdLst>
                <a:gd name="T0" fmla="*/ 267 w 358"/>
                <a:gd name="T1" fmla="*/ 61 h 204"/>
                <a:gd name="T2" fmla="*/ 273 w 358"/>
                <a:gd name="T3" fmla="*/ 49 h 204"/>
                <a:gd name="T4" fmla="*/ 293 w 358"/>
                <a:gd name="T5" fmla="*/ 12 h 204"/>
                <a:gd name="T6" fmla="*/ 293 w 358"/>
                <a:gd name="T7" fmla="*/ 4 h 204"/>
                <a:gd name="T8" fmla="*/ 284 w 358"/>
                <a:gd name="T9" fmla="*/ 7 h 204"/>
                <a:gd name="T10" fmla="*/ 280 w 358"/>
                <a:gd name="T11" fmla="*/ 14 h 204"/>
                <a:gd name="T12" fmla="*/ 256 w 358"/>
                <a:gd name="T13" fmla="*/ 56 h 204"/>
                <a:gd name="T14" fmla="*/ 179 w 358"/>
                <a:gd name="T15" fmla="*/ 40 h 204"/>
                <a:gd name="T16" fmla="*/ 101 w 358"/>
                <a:gd name="T17" fmla="*/ 56 h 204"/>
                <a:gd name="T18" fmla="*/ 77 w 358"/>
                <a:gd name="T19" fmla="*/ 12 h 204"/>
                <a:gd name="T20" fmla="*/ 66 w 358"/>
                <a:gd name="T21" fmla="*/ 4 h 204"/>
                <a:gd name="T22" fmla="*/ 67 w 358"/>
                <a:gd name="T23" fmla="*/ 18 h 204"/>
                <a:gd name="T24" fmla="*/ 91 w 358"/>
                <a:gd name="T25" fmla="*/ 61 h 204"/>
                <a:gd name="T26" fmla="*/ 0 w 358"/>
                <a:gd name="T27" fmla="*/ 204 h 204"/>
                <a:gd name="T28" fmla="*/ 358 w 358"/>
                <a:gd name="T29" fmla="*/ 204 h 204"/>
                <a:gd name="T30" fmla="*/ 267 w 358"/>
                <a:gd name="T31" fmla="*/ 61 h 204"/>
                <a:gd name="T32" fmla="*/ 98 w 358"/>
                <a:gd name="T33" fmla="*/ 140 h 204"/>
                <a:gd name="T34" fmla="*/ 82 w 358"/>
                <a:gd name="T35" fmla="*/ 124 h 204"/>
                <a:gd name="T36" fmla="*/ 98 w 358"/>
                <a:gd name="T37" fmla="*/ 110 h 204"/>
                <a:gd name="T38" fmla="*/ 112 w 358"/>
                <a:gd name="T39" fmla="*/ 125 h 204"/>
                <a:gd name="T40" fmla="*/ 98 w 358"/>
                <a:gd name="T41" fmla="*/ 140 h 204"/>
                <a:gd name="T42" fmla="*/ 261 w 358"/>
                <a:gd name="T43" fmla="*/ 140 h 204"/>
                <a:gd name="T44" fmla="*/ 245 w 358"/>
                <a:gd name="T45" fmla="*/ 126 h 204"/>
                <a:gd name="T46" fmla="*/ 259 w 358"/>
                <a:gd name="T47" fmla="*/ 110 h 204"/>
                <a:gd name="T48" fmla="*/ 275 w 358"/>
                <a:gd name="T49" fmla="*/ 125 h 204"/>
                <a:gd name="T50" fmla="*/ 261 w 358"/>
                <a:gd name="T51" fmla="*/ 1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" h="204">
                  <a:moveTo>
                    <a:pt x="267" y="61"/>
                  </a:moveTo>
                  <a:cubicBezTo>
                    <a:pt x="269" y="57"/>
                    <a:pt x="271" y="53"/>
                    <a:pt x="273" y="49"/>
                  </a:cubicBezTo>
                  <a:cubicBezTo>
                    <a:pt x="280" y="37"/>
                    <a:pt x="287" y="25"/>
                    <a:pt x="293" y="12"/>
                  </a:cubicBezTo>
                  <a:cubicBezTo>
                    <a:pt x="294" y="10"/>
                    <a:pt x="293" y="7"/>
                    <a:pt x="293" y="4"/>
                  </a:cubicBezTo>
                  <a:cubicBezTo>
                    <a:pt x="290" y="5"/>
                    <a:pt x="286" y="6"/>
                    <a:pt x="284" y="7"/>
                  </a:cubicBezTo>
                  <a:cubicBezTo>
                    <a:pt x="282" y="8"/>
                    <a:pt x="281" y="11"/>
                    <a:pt x="280" y="14"/>
                  </a:cubicBezTo>
                  <a:cubicBezTo>
                    <a:pt x="272" y="28"/>
                    <a:pt x="264" y="42"/>
                    <a:pt x="256" y="56"/>
                  </a:cubicBezTo>
                  <a:cubicBezTo>
                    <a:pt x="231" y="45"/>
                    <a:pt x="205" y="41"/>
                    <a:pt x="179" y="40"/>
                  </a:cubicBezTo>
                  <a:cubicBezTo>
                    <a:pt x="152" y="40"/>
                    <a:pt x="126" y="46"/>
                    <a:pt x="101" y="56"/>
                  </a:cubicBezTo>
                  <a:cubicBezTo>
                    <a:pt x="93" y="41"/>
                    <a:pt x="85" y="27"/>
                    <a:pt x="77" y="12"/>
                  </a:cubicBezTo>
                  <a:cubicBezTo>
                    <a:pt x="74" y="8"/>
                    <a:pt x="73" y="0"/>
                    <a:pt x="66" y="4"/>
                  </a:cubicBezTo>
                  <a:cubicBezTo>
                    <a:pt x="58" y="8"/>
                    <a:pt x="65" y="14"/>
                    <a:pt x="67" y="18"/>
                  </a:cubicBezTo>
                  <a:cubicBezTo>
                    <a:pt x="75" y="32"/>
                    <a:pt x="83" y="46"/>
                    <a:pt x="91" y="61"/>
                  </a:cubicBezTo>
                  <a:cubicBezTo>
                    <a:pt x="35" y="94"/>
                    <a:pt x="2" y="139"/>
                    <a:pt x="0" y="204"/>
                  </a:cubicBezTo>
                  <a:cubicBezTo>
                    <a:pt x="120" y="204"/>
                    <a:pt x="239" y="204"/>
                    <a:pt x="358" y="204"/>
                  </a:cubicBezTo>
                  <a:cubicBezTo>
                    <a:pt x="355" y="139"/>
                    <a:pt x="322" y="93"/>
                    <a:pt x="267" y="61"/>
                  </a:cubicBezTo>
                  <a:close/>
                  <a:moveTo>
                    <a:pt x="98" y="140"/>
                  </a:moveTo>
                  <a:cubicBezTo>
                    <a:pt x="89" y="140"/>
                    <a:pt x="82" y="133"/>
                    <a:pt x="82" y="124"/>
                  </a:cubicBezTo>
                  <a:cubicBezTo>
                    <a:pt x="83" y="116"/>
                    <a:pt x="89" y="110"/>
                    <a:pt x="98" y="110"/>
                  </a:cubicBezTo>
                  <a:cubicBezTo>
                    <a:pt x="106" y="111"/>
                    <a:pt x="112" y="117"/>
                    <a:pt x="112" y="125"/>
                  </a:cubicBezTo>
                  <a:cubicBezTo>
                    <a:pt x="112" y="133"/>
                    <a:pt x="105" y="140"/>
                    <a:pt x="98" y="140"/>
                  </a:cubicBezTo>
                  <a:close/>
                  <a:moveTo>
                    <a:pt x="261" y="140"/>
                  </a:moveTo>
                  <a:cubicBezTo>
                    <a:pt x="253" y="140"/>
                    <a:pt x="246" y="134"/>
                    <a:pt x="245" y="126"/>
                  </a:cubicBezTo>
                  <a:cubicBezTo>
                    <a:pt x="245" y="118"/>
                    <a:pt x="251" y="111"/>
                    <a:pt x="259" y="110"/>
                  </a:cubicBezTo>
                  <a:cubicBezTo>
                    <a:pt x="268" y="110"/>
                    <a:pt x="275" y="116"/>
                    <a:pt x="275" y="125"/>
                  </a:cubicBezTo>
                  <a:cubicBezTo>
                    <a:pt x="275" y="133"/>
                    <a:pt x="269" y="140"/>
                    <a:pt x="261" y="1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28BE496A-068A-4F24-A600-B3BFB5FB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7161" y="1190997"/>
              <a:ext cx="300034" cy="927097"/>
            </a:xfrm>
            <a:custGeom>
              <a:avLst/>
              <a:gdLst>
                <a:gd name="T0" fmla="*/ 40 w 80"/>
                <a:gd name="T1" fmla="*/ 247 h 247"/>
                <a:gd name="T2" fmla="*/ 80 w 80"/>
                <a:gd name="T3" fmla="*/ 205 h 247"/>
                <a:gd name="T4" fmla="*/ 80 w 80"/>
                <a:gd name="T5" fmla="*/ 124 h 247"/>
                <a:gd name="T6" fmla="*/ 80 w 80"/>
                <a:gd name="T7" fmla="*/ 42 h 247"/>
                <a:gd name="T8" fmla="*/ 40 w 80"/>
                <a:gd name="T9" fmla="*/ 0 h 247"/>
                <a:gd name="T10" fmla="*/ 0 w 80"/>
                <a:gd name="T11" fmla="*/ 42 h 247"/>
                <a:gd name="T12" fmla="*/ 0 w 80"/>
                <a:gd name="T13" fmla="*/ 206 h 247"/>
                <a:gd name="T14" fmla="*/ 40 w 80"/>
                <a:gd name="T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7">
                  <a:moveTo>
                    <a:pt x="40" y="247"/>
                  </a:moveTo>
                  <a:cubicBezTo>
                    <a:pt x="63" y="247"/>
                    <a:pt x="80" y="229"/>
                    <a:pt x="80" y="205"/>
                  </a:cubicBezTo>
                  <a:cubicBezTo>
                    <a:pt x="80" y="178"/>
                    <a:pt x="80" y="151"/>
                    <a:pt x="80" y="124"/>
                  </a:cubicBezTo>
                  <a:cubicBezTo>
                    <a:pt x="80" y="97"/>
                    <a:pt x="80" y="70"/>
                    <a:pt x="80" y="42"/>
                  </a:cubicBezTo>
                  <a:cubicBezTo>
                    <a:pt x="80" y="18"/>
                    <a:pt x="63" y="0"/>
                    <a:pt x="40" y="0"/>
                  </a:cubicBezTo>
                  <a:cubicBezTo>
                    <a:pt x="17" y="0"/>
                    <a:pt x="1" y="18"/>
                    <a:pt x="0" y="42"/>
                  </a:cubicBezTo>
                  <a:cubicBezTo>
                    <a:pt x="0" y="96"/>
                    <a:pt x="0" y="151"/>
                    <a:pt x="0" y="206"/>
                  </a:cubicBezTo>
                  <a:cubicBezTo>
                    <a:pt x="1" y="230"/>
                    <a:pt x="18" y="247"/>
                    <a:pt x="40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0074F6D-44CA-436B-B9FD-48AB8E0B6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3416" y="1190997"/>
              <a:ext cx="301621" cy="931864"/>
            </a:xfrm>
            <a:custGeom>
              <a:avLst/>
              <a:gdLst>
                <a:gd name="T0" fmla="*/ 41 w 80"/>
                <a:gd name="T1" fmla="*/ 247 h 248"/>
                <a:gd name="T2" fmla="*/ 80 w 80"/>
                <a:gd name="T3" fmla="*/ 206 h 248"/>
                <a:gd name="T4" fmla="*/ 80 w 80"/>
                <a:gd name="T5" fmla="*/ 124 h 248"/>
                <a:gd name="T6" fmla="*/ 80 w 80"/>
                <a:gd name="T7" fmla="*/ 42 h 248"/>
                <a:gd name="T8" fmla="*/ 42 w 80"/>
                <a:gd name="T9" fmla="*/ 0 h 248"/>
                <a:gd name="T10" fmla="*/ 0 w 80"/>
                <a:gd name="T11" fmla="*/ 40 h 248"/>
                <a:gd name="T12" fmla="*/ 0 w 80"/>
                <a:gd name="T13" fmla="*/ 208 h 248"/>
                <a:gd name="T14" fmla="*/ 41 w 80"/>
                <a:gd name="T15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8">
                  <a:moveTo>
                    <a:pt x="41" y="247"/>
                  </a:moveTo>
                  <a:cubicBezTo>
                    <a:pt x="63" y="247"/>
                    <a:pt x="80" y="229"/>
                    <a:pt x="80" y="206"/>
                  </a:cubicBezTo>
                  <a:cubicBezTo>
                    <a:pt x="80" y="179"/>
                    <a:pt x="80" y="151"/>
                    <a:pt x="80" y="124"/>
                  </a:cubicBezTo>
                  <a:cubicBezTo>
                    <a:pt x="80" y="96"/>
                    <a:pt x="80" y="69"/>
                    <a:pt x="80" y="42"/>
                  </a:cubicBezTo>
                  <a:cubicBezTo>
                    <a:pt x="80" y="18"/>
                    <a:pt x="64" y="1"/>
                    <a:pt x="42" y="0"/>
                  </a:cubicBezTo>
                  <a:cubicBezTo>
                    <a:pt x="19" y="0"/>
                    <a:pt x="1" y="17"/>
                    <a:pt x="0" y="40"/>
                  </a:cubicBezTo>
                  <a:cubicBezTo>
                    <a:pt x="0" y="96"/>
                    <a:pt x="0" y="152"/>
                    <a:pt x="0" y="208"/>
                  </a:cubicBezTo>
                  <a:cubicBezTo>
                    <a:pt x="1" y="230"/>
                    <a:pt x="19" y="248"/>
                    <a:pt x="41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CB88FB5-BE0B-41F0-BF46-286ECE0BE4D6}"/>
              </a:ext>
            </a:extLst>
          </p:cNvPr>
          <p:cNvSpPr/>
          <p:nvPr/>
        </p:nvSpPr>
        <p:spPr bwMode="auto">
          <a:xfrm>
            <a:off x="3253773" y="2905690"/>
            <a:ext cx="8209199" cy="263557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505050"/>
              </a:solidFill>
              <a:latin typeface="Segoe Pro Semibold" panose="020B0702040504020203" pitchFamily="34" charset="0"/>
              <a:cs typeface="Segoe UI Light"/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46C128D7-BFFA-4039-A988-8BABF7206339}"/>
              </a:ext>
            </a:extLst>
          </p:cNvPr>
          <p:cNvSpPr/>
          <p:nvPr/>
        </p:nvSpPr>
        <p:spPr bwMode="auto">
          <a:xfrm>
            <a:off x="3413760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F2B3BD6-55A5-400B-9DC5-A9FB003DBA1B}"/>
              </a:ext>
            </a:extLst>
          </p:cNvPr>
          <p:cNvGrpSpPr/>
          <p:nvPr/>
        </p:nvGrpSpPr>
        <p:grpSpPr>
          <a:xfrm>
            <a:off x="7595873" y="3151580"/>
            <a:ext cx="1703068" cy="587682"/>
            <a:chOff x="7787505" y="3436438"/>
            <a:chExt cx="1703068" cy="587682"/>
          </a:xfrm>
        </p:grpSpPr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C43EDC0B-8FC4-4173-A8DA-267B51E11C8D}"/>
                </a:ext>
              </a:extLst>
            </p:cNvPr>
            <p:cNvSpPr/>
            <p:nvPr/>
          </p:nvSpPr>
          <p:spPr bwMode="auto">
            <a:xfrm>
              <a:off x="7787505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D964AC06-9ACE-4C74-A7E9-5EAC575E9F67}"/>
                </a:ext>
              </a:extLst>
            </p:cNvPr>
            <p:cNvSpPr/>
            <p:nvPr/>
          </p:nvSpPr>
          <p:spPr bwMode="auto">
            <a:xfrm>
              <a:off x="7823464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F8B6456A-F115-4E99-BD30-F8542FE00801}"/>
                </a:ext>
              </a:extLst>
            </p:cNvPr>
            <p:cNvSpPr/>
            <p:nvPr/>
          </p:nvSpPr>
          <p:spPr bwMode="auto">
            <a:xfrm>
              <a:off x="7859423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Desktops</a:t>
              </a:r>
            </a:p>
          </p:txBody>
        </p:sp>
        <p:sp>
          <p:nvSpPr>
            <p:cNvPr id="185" name="desktop" title="a desktop PC">
              <a:extLst>
                <a:ext uri="{FF2B5EF4-FFF2-40B4-BE49-F238E27FC236}">
                  <a16:creationId xmlns:a16="http://schemas.microsoft.com/office/drawing/2014/main" id="{F735E7AB-C6BE-407E-9852-0D9098EE0E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0300" y="3624723"/>
              <a:ext cx="291984" cy="287217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66B6AAA-49AE-4412-A684-C3ED599C6EC3}"/>
              </a:ext>
            </a:extLst>
          </p:cNvPr>
          <p:cNvGrpSpPr/>
          <p:nvPr/>
        </p:nvGrpSpPr>
        <p:grpSpPr>
          <a:xfrm>
            <a:off x="7595873" y="3980592"/>
            <a:ext cx="1703068" cy="587682"/>
            <a:chOff x="9490573" y="3436438"/>
            <a:chExt cx="1703068" cy="587682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89B97EAB-0584-4DDD-8E38-28E3D665B5C0}"/>
                </a:ext>
              </a:extLst>
            </p:cNvPr>
            <p:cNvSpPr/>
            <p:nvPr/>
          </p:nvSpPr>
          <p:spPr bwMode="auto">
            <a:xfrm>
              <a:off x="9490573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18C1EF88-A213-45BD-BD77-8D00ADCBE47D}"/>
                </a:ext>
              </a:extLst>
            </p:cNvPr>
            <p:cNvSpPr/>
            <p:nvPr/>
          </p:nvSpPr>
          <p:spPr bwMode="auto">
            <a:xfrm>
              <a:off x="9526532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7CD35BF8-AD66-43EB-BDC9-0D69CDE6EEA2}"/>
                </a:ext>
              </a:extLst>
            </p:cNvPr>
            <p:cNvSpPr/>
            <p:nvPr/>
          </p:nvSpPr>
          <p:spPr bwMode="auto">
            <a:xfrm>
              <a:off x="9562491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Apps</a:t>
              </a:r>
            </a:p>
          </p:txBody>
        </p:sp>
        <p:sp>
          <p:nvSpPr>
            <p:cNvPr id="190" name="GenericApp_EB3B" title="Icon of an app window">
              <a:extLst>
                <a:ext uri="{FF2B5EF4-FFF2-40B4-BE49-F238E27FC236}">
                  <a16:creationId xmlns:a16="http://schemas.microsoft.com/office/drawing/2014/main" id="{BFA89CBC-60CC-4BC9-9C5A-72F58E18D7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61450" y="3634524"/>
              <a:ext cx="350390" cy="280423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A206076-AD6B-400A-822D-877E742EF819}"/>
              </a:ext>
            </a:extLst>
          </p:cNvPr>
          <p:cNvGrpSpPr/>
          <p:nvPr/>
        </p:nvGrpSpPr>
        <p:grpSpPr>
          <a:xfrm>
            <a:off x="3515736" y="3151580"/>
            <a:ext cx="1703068" cy="587682"/>
            <a:chOff x="3204969" y="3834996"/>
            <a:chExt cx="1703068" cy="587682"/>
          </a:xfrm>
        </p:grpSpPr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F9585817-6412-4B85-B06F-C0ED9B2E6FBD}"/>
                </a:ext>
              </a:extLst>
            </p:cNvPr>
            <p:cNvSpPr/>
            <p:nvPr/>
          </p:nvSpPr>
          <p:spPr bwMode="auto">
            <a:xfrm>
              <a:off x="3204969" y="3834996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3D2C3DA3-0788-4EC7-BC87-8078D2F6D8D6}"/>
                </a:ext>
              </a:extLst>
            </p:cNvPr>
            <p:cNvSpPr/>
            <p:nvPr/>
          </p:nvSpPr>
          <p:spPr bwMode="auto">
            <a:xfrm>
              <a:off x="3240928" y="3879453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F0FCCE15-1D56-48C5-9686-185CA839BFC5}"/>
                </a:ext>
              </a:extLst>
            </p:cNvPr>
            <p:cNvSpPr/>
            <p:nvPr/>
          </p:nvSpPr>
          <p:spPr bwMode="auto">
            <a:xfrm>
              <a:off x="3276887" y="3923910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Web access</a:t>
              </a:r>
            </a:p>
          </p:txBody>
        </p:sp>
        <p:sp>
          <p:nvSpPr>
            <p:cNvPr id="196" name="globe_2" title="Icon of a sphere made of lines">
              <a:extLst>
                <a:ext uri="{FF2B5EF4-FFF2-40B4-BE49-F238E27FC236}">
                  <a16:creationId xmlns:a16="http://schemas.microsoft.com/office/drawing/2014/main" id="{CFD0D6BB-08CD-4E2A-A6E1-3DEBAF0DF8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9468" y="4027324"/>
              <a:ext cx="296721" cy="29672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B0E195B-E59E-461C-B577-2FE6D2D55857}"/>
              </a:ext>
            </a:extLst>
          </p:cNvPr>
          <p:cNvGrpSpPr/>
          <p:nvPr/>
        </p:nvGrpSpPr>
        <p:grpSpPr>
          <a:xfrm>
            <a:off x="5431843" y="3156492"/>
            <a:ext cx="1703068" cy="587682"/>
            <a:chOff x="4908037" y="4699961"/>
            <a:chExt cx="1703068" cy="587682"/>
          </a:xfrm>
        </p:grpSpPr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F6009033-01C5-4768-ABA7-E5E9470C876A}"/>
                </a:ext>
              </a:extLst>
            </p:cNvPr>
            <p:cNvSpPr/>
            <p:nvPr/>
          </p:nvSpPr>
          <p:spPr bwMode="auto">
            <a:xfrm>
              <a:off x="4908037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8DEDE9F0-24BF-4A82-8448-2B1A67928AFC}"/>
                </a:ext>
              </a:extLst>
            </p:cNvPr>
            <p:cNvSpPr/>
            <p:nvPr/>
          </p:nvSpPr>
          <p:spPr bwMode="auto">
            <a:xfrm>
              <a:off x="4943996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9E925386-1D41-4AB6-9308-F9014208C165}"/>
                </a:ext>
              </a:extLst>
            </p:cNvPr>
            <p:cNvSpPr/>
            <p:nvPr/>
          </p:nvSpPr>
          <p:spPr bwMode="auto">
            <a:xfrm>
              <a:off x="4979955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Broker</a:t>
              </a: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FA6A889-EC4D-4FEF-B12E-585CFBE33C46}"/>
                </a:ext>
              </a:extLst>
            </p:cNvPr>
            <p:cNvGrpSpPr/>
            <p:nvPr/>
          </p:nvGrpSpPr>
          <p:grpSpPr>
            <a:xfrm>
              <a:off x="6171692" y="4870627"/>
              <a:ext cx="283604" cy="302745"/>
              <a:chOff x="8107680" y="2636348"/>
              <a:chExt cx="419100" cy="447385"/>
            </a:xfrm>
          </p:grpSpPr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E59021BA-3F5A-440E-A97E-1925A85F2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680" y="2860040"/>
                <a:ext cx="4191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oval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E056E3A-82C2-45D4-8887-84B5C4663F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399" y="2636348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33E1147-19ED-4DD3-8B12-DB6205F76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396" y="2865293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E52DB09-443C-4332-84DA-9A6F75DA74B8}"/>
              </a:ext>
            </a:extLst>
          </p:cNvPr>
          <p:cNvGrpSpPr/>
          <p:nvPr/>
        </p:nvGrpSpPr>
        <p:grpSpPr>
          <a:xfrm>
            <a:off x="3516650" y="4035231"/>
            <a:ext cx="1703068" cy="587682"/>
            <a:chOff x="3204969" y="4699961"/>
            <a:chExt cx="1703068" cy="587682"/>
          </a:xfrm>
        </p:grpSpPr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AB8E85FE-3E94-4690-8BD8-93D0DA026170}"/>
                </a:ext>
              </a:extLst>
            </p:cNvPr>
            <p:cNvSpPr/>
            <p:nvPr/>
          </p:nvSpPr>
          <p:spPr bwMode="auto">
            <a:xfrm>
              <a:off x="3204969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09" name="Rectangle: Rounded Corners 208">
              <a:extLst>
                <a:ext uri="{FF2B5EF4-FFF2-40B4-BE49-F238E27FC236}">
                  <a16:creationId xmlns:a16="http://schemas.microsoft.com/office/drawing/2014/main" id="{A96D9F03-BEB9-45EC-B73D-B5D149B58889}"/>
                </a:ext>
              </a:extLst>
            </p:cNvPr>
            <p:cNvSpPr/>
            <p:nvPr/>
          </p:nvSpPr>
          <p:spPr bwMode="auto">
            <a:xfrm>
              <a:off x="3240928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5E3EC65A-0431-4A77-B48C-7FC81F42F4C6}"/>
                </a:ext>
              </a:extLst>
            </p:cNvPr>
            <p:cNvSpPr/>
            <p:nvPr/>
          </p:nvSpPr>
          <p:spPr bwMode="auto">
            <a:xfrm>
              <a:off x="3276887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Gateway</a:t>
              </a:r>
            </a:p>
          </p:txBody>
        </p:sp>
        <p:sp>
          <p:nvSpPr>
            <p:cNvPr id="211" name="Move_E7C2" title="Icon of four arrows pointing away from eachother">
              <a:extLst>
                <a:ext uri="{FF2B5EF4-FFF2-40B4-BE49-F238E27FC236}">
                  <a16:creationId xmlns:a16="http://schemas.microsoft.com/office/drawing/2014/main" id="{84C1C75C-F059-4A95-8EF4-5F6E1E2EC0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31005" y="4891891"/>
              <a:ext cx="273646" cy="273715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C015FBB-9724-4F07-B300-B15A449ADAA2}"/>
              </a:ext>
            </a:extLst>
          </p:cNvPr>
          <p:cNvGrpSpPr/>
          <p:nvPr/>
        </p:nvGrpSpPr>
        <p:grpSpPr>
          <a:xfrm>
            <a:off x="9543589" y="3181135"/>
            <a:ext cx="1703068" cy="587682"/>
            <a:chOff x="9490573" y="4694971"/>
            <a:chExt cx="1703068" cy="587682"/>
          </a:xfrm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D604D40B-8646-44BE-8422-3A833DB565C3}"/>
                </a:ext>
              </a:extLst>
            </p:cNvPr>
            <p:cNvSpPr/>
            <p:nvPr/>
          </p:nvSpPr>
          <p:spPr bwMode="auto">
            <a:xfrm>
              <a:off x="9490573" y="469497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D4BB5AC0-CB70-462E-B310-607917243710}"/>
                </a:ext>
              </a:extLst>
            </p:cNvPr>
            <p:cNvSpPr/>
            <p:nvPr/>
          </p:nvSpPr>
          <p:spPr bwMode="auto">
            <a:xfrm>
              <a:off x="9526532" y="473942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DA2D3C68-3F6E-479C-A4CA-7CA3D108476E}"/>
                </a:ext>
              </a:extLst>
            </p:cNvPr>
            <p:cNvSpPr/>
            <p:nvPr/>
          </p:nvSpPr>
          <p:spPr bwMode="auto">
            <a:xfrm>
              <a:off x="9562491" y="478388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User Profile</a:t>
              </a:r>
            </a:p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File Server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69A2730-78F4-413B-926D-C50078186457}"/>
                </a:ext>
              </a:extLst>
            </p:cNvPr>
            <p:cNvGrpSpPr/>
            <p:nvPr/>
          </p:nvGrpSpPr>
          <p:grpSpPr>
            <a:xfrm>
              <a:off x="10569241" y="4839326"/>
              <a:ext cx="396950" cy="355079"/>
              <a:chOff x="10633596" y="3514287"/>
              <a:chExt cx="396950" cy="355079"/>
            </a:xfrm>
          </p:grpSpPr>
          <p:sp>
            <p:nvSpPr>
              <p:cNvPr id="217" name="Hexagon 216">
                <a:extLst>
                  <a:ext uri="{FF2B5EF4-FFF2-40B4-BE49-F238E27FC236}">
                    <a16:creationId xmlns:a16="http://schemas.microsoft.com/office/drawing/2014/main" id="{74B24407-F855-4C9C-A6AE-9C77D525C34B}"/>
                  </a:ext>
                </a:extLst>
              </p:cNvPr>
              <p:cNvSpPr/>
              <p:nvPr/>
            </p:nvSpPr>
            <p:spPr>
              <a:xfrm>
                <a:off x="10633596" y="3514287"/>
                <a:ext cx="396950" cy="355079"/>
              </a:xfrm>
              <a:prstGeom prst="hexagon">
                <a:avLst>
                  <a:gd name="adj" fmla="val 30307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 sz="1352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34820895-34A2-40C5-A5B8-BEC32B034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34260" y="3588834"/>
                <a:ext cx="195622" cy="205984"/>
              </a:xfrm>
              <a:prstGeom prst="rect">
                <a:avLst/>
              </a:prstGeom>
            </p:spPr>
          </p:pic>
        </p:grpSp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45486FA3-5F65-4599-B79D-E032CA3E715B}"/>
              </a:ext>
            </a:extLst>
          </p:cNvPr>
          <p:cNvSpPr/>
          <p:nvPr/>
        </p:nvSpPr>
        <p:spPr bwMode="auto">
          <a:xfrm>
            <a:off x="7480837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BB8BE0B-CE54-4D96-BCAA-465A96B3270F}"/>
              </a:ext>
            </a:extLst>
          </p:cNvPr>
          <p:cNvSpPr/>
          <p:nvPr/>
        </p:nvSpPr>
        <p:spPr bwMode="auto">
          <a:xfrm>
            <a:off x="3255264" y="5002627"/>
            <a:ext cx="8209199" cy="56489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260A21-A289-4511-9AF1-096BED152346}"/>
              </a:ext>
            </a:extLst>
          </p:cNvPr>
          <p:cNvGrpSpPr/>
          <p:nvPr/>
        </p:nvGrpSpPr>
        <p:grpSpPr>
          <a:xfrm>
            <a:off x="7631832" y="5116832"/>
            <a:ext cx="2234018" cy="415595"/>
            <a:chOff x="7184637" y="5116832"/>
            <a:chExt cx="2234018" cy="415595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04674CA-6441-448C-BD52-E31F92C7A9FA}"/>
                </a:ext>
              </a:extLst>
            </p:cNvPr>
            <p:cNvGrpSpPr/>
            <p:nvPr/>
          </p:nvGrpSpPr>
          <p:grpSpPr>
            <a:xfrm>
              <a:off x="7184637" y="5116832"/>
              <a:ext cx="378819" cy="378819"/>
              <a:chOff x="5564119" y="2081144"/>
              <a:chExt cx="501718" cy="501718"/>
            </a:xfrm>
          </p:grpSpPr>
          <p:sp>
            <p:nvSpPr>
              <p:cNvPr id="222" name="Diamond 221">
                <a:extLst>
                  <a:ext uri="{FF2B5EF4-FFF2-40B4-BE49-F238E27FC236}">
                    <a16:creationId xmlns:a16="http://schemas.microsoft.com/office/drawing/2014/main" id="{39E3FEB7-BBB7-44F2-B507-CC6847DC7107}"/>
                  </a:ext>
                </a:extLst>
              </p:cNvPr>
              <p:cNvSpPr/>
              <p:nvPr/>
            </p:nvSpPr>
            <p:spPr bwMode="auto">
              <a:xfrm>
                <a:off x="5614884" y="2160973"/>
                <a:ext cx="418054" cy="395723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3" name="Graphic 222">
                <a:extLst>
                  <a:ext uri="{FF2B5EF4-FFF2-40B4-BE49-F238E27FC236}">
                    <a16:creationId xmlns:a16="http://schemas.microsoft.com/office/drawing/2014/main" id="{806415B7-8673-4B21-9924-AAD496888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64119" y="2081144"/>
                <a:ext cx="501718" cy="501718"/>
              </a:xfrm>
              <a:prstGeom prst="rect">
                <a:avLst/>
              </a:prstGeom>
            </p:spPr>
          </p:pic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5B8CB00-84BF-43AE-886E-FAC1107536C1}"/>
                </a:ext>
              </a:extLst>
            </p:cNvPr>
            <p:cNvSpPr/>
            <p:nvPr/>
          </p:nvSpPr>
          <p:spPr>
            <a:xfrm>
              <a:off x="7495766" y="5144629"/>
              <a:ext cx="1922889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egoe Pro Semibold" panose="020B0702040504020203" pitchFamily="34" charset="0"/>
                  <a:cs typeface="Segoe UI Light"/>
                </a:rPr>
                <a:t>Windows Server AD</a:t>
              </a:r>
            </a:p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egoe Pro Semibold" panose="020B0702040504020203" pitchFamily="34" charset="0"/>
                  <a:cs typeface="Segoe UI Light"/>
                </a:rPr>
                <a:t>Domain Services</a:t>
              </a:r>
            </a:p>
          </p:txBody>
        </p:sp>
      </p:grp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E9EEF97-FC02-4485-9A7D-9EDB2F4EDF11}"/>
              </a:ext>
            </a:extLst>
          </p:cNvPr>
          <p:cNvSpPr/>
          <p:nvPr/>
        </p:nvSpPr>
        <p:spPr>
          <a:xfrm>
            <a:off x="11019207" y="4819190"/>
            <a:ext cx="490989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egoe Pro Semibold" panose="020B0702040504020203" pitchFamily="34" charset="0"/>
                <a:cs typeface="Segoe UI Light"/>
              </a:rPr>
              <a:t>VMs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675F03-2BA4-44CD-9FEA-1D01C55FE266}"/>
              </a:ext>
            </a:extLst>
          </p:cNvPr>
          <p:cNvSpPr txBox="1"/>
          <p:nvPr/>
        </p:nvSpPr>
        <p:spPr>
          <a:xfrm>
            <a:off x="6247419" y="4536637"/>
            <a:ext cx="8515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RD infra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A559076-8D34-433E-A723-A6AD32E1ACFB}"/>
              </a:ext>
            </a:extLst>
          </p:cNvPr>
          <p:cNvSpPr txBox="1"/>
          <p:nvPr/>
        </p:nvSpPr>
        <p:spPr>
          <a:xfrm>
            <a:off x="9525067" y="4536637"/>
            <a:ext cx="15951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User environment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DB71C7-BD10-4976-8A35-B321813096A0}"/>
              </a:ext>
            </a:extLst>
          </p:cNvPr>
          <p:cNvGrpSpPr/>
          <p:nvPr/>
        </p:nvGrpSpPr>
        <p:grpSpPr>
          <a:xfrm>
            <a:off x="4937760" y="5073786"/>
            <a:ext cx="1899540" cy="499601"/>
            <a:chOff x="4937760" y="5073786"/>
            <a:chExt cx="1899540" cy="499601"/>
          </a:xfrm>
        </p:grpSpPr>
        <p:sp>
          <p:nvSpPr>
            <p:cNvPr id="228" name="Rectangle: Rounded Corners 227">
              <a:extLst>
                <a:ext uri="{FF2B5EF4-FFF2-40B4-BE49-F238E27FC236}">
                  <a16:creationId xmlns:a16="http://schemas.microsoft.com/office/drawing/2014/main" id="{765168E2-BADF-4C24-82BD-52E34F93EE8A}"/>
                </a:ext>
              </a:extLst>
            </p:cNvPr>
            <p:cNvSpPr/>
            <p:nvPr/>
          </p:nvSpPr>
          <p:spPr bwMode="auto">
            <a:xfrm>
              <a:off x="4937760" y="5074619"/>
              <a:ext cx="1440572" cy="498768"/>
            </a:xfrm>
            <a:prstGeom prst="round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solidFill>
                    <a:schemeClr val="bg1"/>
                  </a:solidFill>
                  <a:latin typeface="+mj-lt"/>
                </a:rPr>
                <a:t>Azure SQL DB</a:t>
              </a:r>
            </a:p>
          </p:txBody>
        </p:sp>
        <p:pic>
          <p:nvPicPr>
            <p:cNvPr id="6" name="Picture 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07AFF39-4793-4656-80B6-8AD8B9CC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6372391" y="5073786"/>
              <a:ext cx="464909" cy="46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02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C5EA719-ADE8-4D47-8C73-4E36C3AC4119}"/>
              </a:ext>
            </a:extLst>
          </p:cNvPr>
          <p:cNvSpPr/>
          <p:nvPr/>
        </p:nvSpPr>
        <p:spPr bwMode="auto">
          <a:xfrm>
            <a:off x="3069329" y="2054900"/>
            <a:ext cx="8609437" cy="3904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 dirty="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Remote Desktop Services 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735CBF-18E6-4518-A1B0-6AA0D5117AE0}"/>
              </a:ext>
            </a:extLst>
          </p:cNvPr>
          <p:cNvGrpSpPr/>
          <p:nvPr/>
        </p:nvGrpSpPr>
        <p:grpSpPr>
          <a:xfrm>
            <a:off x="2849277" y="2054900"/>
            <a:ext cx="187578" cy="3738194"/>
            <a:chOff x="2849277" y="1648178"/>
            <a:chExt cx="187578" cy="3738194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046D4E4-51B0-4A1F-9C15-8852DF5CE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888" y="1648178"/>
              <a:ext cx="14357" cy="3738194"/>
            </a:xfrm>
            <a:prstGeom prst="line">
              <a:avLst/>
            </a:prstGeom>
            <a:noFill/>
            <a:ln w="38100" cmpd="sng">
              <a:solidFill>
                <a:srgbClr val="A5A5A5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78CB44-7BA4-4EBC-B3D6-D33EA1800555}"/>
                </a:ext>
              </a:extLst>
            </p:cNvPr>
            <p:cNvSpPr/>
            <p:nvPr/>
          </p:nvSpPr>
          <p:spPr>
            <a:xfrm rot="16200000">
              <a:off x="2530934" y="3423487"/>
              <a:ext cx="824264" cy="187578"/>
            </a:xfrm>
            <a:prstGeom prst="rect">
              <a:avLst/>
            </a:prstGeom>
            <a:solidFill>
              <a:srgbClr val="E6E6E6"/>
            </a:solidFill>
            <a:effectLst/>
          </p:spPr>
          <p:txBody>
            <a:bodyPr wrap="none" anchor="ctr">
              <a:noAutofit/>
            </a:bodyPr>
            <a:lstStyle/>
            <a:p>
              <a:pPr algn="ctr"/>
              <a:r>
                <a:rPr lang="en-US" sz="1100">
                  <a:solidFill>
                    <a:srgbClr val="505050"/>
                  </a:solidFill>
                  <a:latin typeface="Segoe Pro Semibold" panose="020B0702040504020203" pitchFamily="34" charset="0"/>
                  <a:cs typeface="Segoe UI Light"/>
                </a:rPr>
                <a:t>FIREWALL</a:t>
              </a:r>
              <a:endParaRPr lang="en-US" sz="110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A6572-896B-41CE-922E-4284B244E0B8}"/>
              </a:ext>
            </a:extLst>
          </p:cNvPr>
          <p:cNvSpPr/>
          <p:nvPr/>
        </p:nvSpPr>
        <p:spPr bwMode="auto">
          <a:xfrm>
            <a:off x="588263" y="2054900"/>
            <a:ext cx="2236418" cy="390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61087"/>
            <a:r>
              <a:rPr lang="en-US" sz="16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rPr>
              <a:t> RD Clients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FC2CD-C910-4E1C-92BA-C9DA8349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RDS 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5047C-0E7E-4682-934B-51ADAD538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Continued investments in Azure as the ideal hosting environment.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8B4184B-C55D-4F5E-B257-26254EE3CB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658" y="3039071"/>
            <a:ext cx="482065" cy="482065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1724766E-B0FA-4050-B252-4808B91F2F96}"/>
              </a:ext>
            </a:extLst>
          </p:cNvPr>
          <p:cNvGrpSpPr/>
          <p:nvPr/>
        </p:nvGrpSpPr>
        <p:grpSpPr>
          <a:xfrm>
            <a:off x="2103120" y="4337113"/>
            <a:ext cx="319498" cy="414180"/>
            <a:chOff x="5866856" y="4829242"/>
            <a:chExt cx="702675" cy="865083"/>
          </a:xfrm>
        </p:grpSpPr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3FD18C25-5D90-4046-ACED-AEE8D225F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6856" y="5025048"/>
              <a:ext cx="702675" cy="669277"/>
            </a:xfrm>
            <a:custGeom>
              <a:avLst/>
              <a:gdLst>
                <a:gd name="T0" fmla="*/ 379 w 454"/>
                <a:gd name="T1" fmla="*/ 174 h 432"/>
                <a:gd name="T2" fmla="*/ 440 w 454"/>
                <a:gd name="T3" fmla="*/ 60 h 432"/>
                <a:gd name="T4" fmla="*/ 412 w 454"/>
                <a:gd name="T5" fmla="*/ 33 h 432"/>
                <a:gd name="T6" fmla="*/ 275 w 454"/>
                <a:gd name="T7" fmla="*/ 18 h 432"/>
                <a:gd name="T8" fmla="*/ 187 w 454"/>
                <a:gd name="T9" fmla="*/ 18 h 432"/>
                <a:gd name="T10" fmla="*/ 96 w 454"/>
                <a:gd name="T11" fmla="*/ 16 h 432"/>
                <a:gd name="T12" fmla="*/ 3 w 454"/>
                <a:gd name="T13" fmla="*/ 154 h 432"/>
                <a:gd name="T14" fmla="*/ 32 w 454"/>
                <a:gd name="T15" fmla="*/ 304 h 432"/>
                <a:gd name="T16" fmla="*/ 101 w 454"/>
                <a:gd name="T17" fmla="*/ 405 h 432"/>
                <a:gd name="T18" fmla="*/ 170 w 454"/>
                <a:gd name="T19" fmla="*/ 421 h 432"/>
                <a:gd name="T20" fmla="*/ 193 w 454"/>
                <a:gd name="T21" fmla="*/ 413 h 432"/>
                <a:gd name="T22" fmla="*/ 285 w 454"/>
                <a:gd name="T23" fmla="*/ 413 h 432"/>
                <a:gd name="T24" fmla="*/ 307 w 454"/>
                <a:gd name="T25" fmla="*/ 421 h 432"/>
                <a:gd name="T26" fmla="*/ 374 w 454"/>
                <a:gd name="T27" fmla="*/ 406 h 432"/>
                <a:gd name="T28" fmla="*/ 426 w 454"/>
                <a:gd name="T29" fmla="*/ 338 h 432"/>
                <a:gd name="T30" fmla="*/ 454 w 454"/>
                <a:gd name="T31" fmla="*/ 280 h 432"/>
                <a:gd name="T32" fmla="*/ 379 w 454"/>
                <a:gd name="T33" fmla="*/ 174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432">
                  <a:moveTo>
                    <a:pt x="379" y="174"/>
                  </a:moveTo>
                  <a:cubicBezTo>
                    <a:pt x="375" y="125"/>
                    <a:pt x="397" y="88"/>
                    <a:pt x="440" y="60"/>
                  </a:cubicBezTo>
                  <a:cubicBezTo>
                    <a:pt x="430" y="51"/>
                    <a:pt x="422" y="40"/>
                    <a:pt x="412" y="33"/>
                  </a:cubicBezTo>
                  <a:cubicBezTo>
                    <a:pt x="369" y="2"/>
                    <a:pt x="323" y="0"/>
                    <a:pt x="275" y="18"/>
                  </a:cubicBezTo>
                  <a:cubicBezTo>
                    <a:pt x="224" y="36"/>
                    <a:pt x="239" y="37"/>
                    <a:pt x="187" y="18"/>
                  </a:cubicBezTo>
                  <a:cubicBezTo>
                    <a:pt x="156" y="6"/>
                    <a:pt x="126" y="4"/>
                    <a:pt x="96" y="16"/>
                  </a:cubicBezTo>
                  <a:cubicBezTo>
                    <a:pt x="36" y="39"/>
                    <a:pt x="7" y="96"/>
                    <a:pt x="3" y="154"/>
                  </a:cubicBezTo>
                  <a:cubicBezTo>
                    <a:pt x="0" y="207"/>
                    <a:pt x="11" y="256"/>
                    <a:pt x="32" y="304"/>
                  </a:cubicBezTo>
                  <a:cubicBezTo>
                    <a:pt x="49" y="342"/>
                    <a:pt x="71" y="376"/>
                    <a:pt x="101" y="405"/>
                  </a:cubicBezTo>
                  <a:cubicBezTo>
                    <a:pt x="121" y="424"/>
                    <a:pt x="143" y="432"/>
                    <a:pt x="170" y="421"/>
                  </a:cubicBezTo>
                  <a:cubicBezTo>
                    <a:pt x="178" y="418"/>
                    <a:pt x="186" y="416"/>
                    <a:pt x="193" y="413"/>
                  </a:cubicBezTo>
                  <a:cubicBezTo>
                    <a:pt x="224" y="400"/>
                    <a:pt x="254" y="400"/>
                    <a:pt x="285" y="413"/>
                  </a:cubicBezTo>
                  <a:cubicBezTo>
                    <a:pt x="292" y="417"/>
                    <a:pt x="300" y="419"/>
                    <a:pt x="307" y="421"/>
                  </a:cubicBezTo>
                  <a:cubicBezTo>
                    <a:pt x="332" y="428"/>
                    <a:pt x="355" y="424"/>
                    <a:pt x="374" y="406"/>
                  </a:cubicBezTo>
                  <a:cubicBezTo>
                    <a:pt x="396" y="387"/>
                    <a:pt x="412" y="363"/>
                    <a:pt x="426" y="338"/>
                  </a:cubicBezTo>
                  <a:cubicBezTo>
                    <a:pt x="437" y="319"/>
                    <a:pt x="445" y="299"/>
                    <a:pt x="454" y="280"/>
                  </a:cubicBezTo>
                  <a:cubicBezTo>
                    <a:pt x="409" y="257"/>
                    <a:pt x="382" y="223"/>
                    <a:pt x="379" y="17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12ABF203-B803-4539-A4E8-6458E5C86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1971" y="4829242"/>
              <a:ext cx="185983" cy="203008"/>
            </a:xfrm>
            <a:custGeom>
              <a:avLst/>
              <a:gdLst>
                <a:gd name="T0" fmla="*/ 115 w 120"/>
                <a:gd name="T1" fmla="*/ 0 h 131"/>
                <a:gd name="T2" fmla="*/ 38 w 120"/>
                <a:gd name="T3" fmla="*/ 36 h 131"/>
                <a:gd name="T4" fmla="*/ 4 w 120"/>
                <a:gd name="T5" fmla="*/ 126 h 131"/>
                <a:gd name="T6" fmla="*/ 115 w 120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31">
                  <a:moveTo>
                    <a:pt x="115" y="0"/>
                  </a:moveTo>
                  <a:cubicBezTo>
                    <a:pt x="84" y="2"/>
                    <a:pt x="59" y="15"/>
                    <a:pt x="38" y="36"/>
                  </a:cubicBezTo>
                  <a:cubicBezTo>
                    <a:pt x="14" y="61"/>
                    <a:pt x="0" y="90"/>
                    <a:pt x="4" y="126"/>
                  </a:cubicBezTo>
                  <a:cubicBezTo>
                    <a:pt x="64" y="131"/>
                    <a:pt x="120" y="68"/>
                    <a:pt x="11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D9DA293-4338-4A6B-B3E3-B289145309D4}"/>
              </a:ext>
            </a:extLst>
          </p:cNvPr>
          <p:cNvGrpSpPr/>
          <p:nvPr/>
        </p:nvGrpSpPr>
        <p:grpSpPr>
          <a:xfrm>
            <a:off x="899303" y="2736170"/>
            <a:ext cx="835378" cy="835378"/>
            <a:chOff x="899303" y="2736170"/>
            <a:chExt cx="835378" cy="83537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BB646A-07F5-4C0B-B057-D968AEEEF436}"/>
                </a:ext>
              </a:extLst>
            </p:cNvPr>
            <p:cNvSpPr/>
            <p:nvPr/>
          </p:nvSpPr>
          <p:spPr bwMode="auto">
            <a:xfrm>
              <a:off x="899303" y="2736170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11" name="CellPhone_E8EA" title="Icon of a cellphone">
              <a:extLst>
                <a:ext uri="{FF2B5EF4-FFF2-40B4-BE49-F238E27FC236}">
                  <a16:creationId xmlns:a16="http://schemas.microsoft.com/office/drawing/2014/main" id="{2C4668B5-E988-4108-81A5-488A379D92B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9008" y="2990579"/>
              <a:ext cx="195968" cy="326561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578F337-23F0-46B0-9478-DB824F59424C}"/>
              </a:ext>
            </a:extLst>
          </p:cNvPr>
          <p:cNvGrpSpPr/>
          <p:nvPr/>
        </p:nvGrpSpPr>
        <p:grpSpPr>
          <a:xfrm>
            <a:off x="899303" y="4809394"/>
            <a:ext cx="835378" cy="835378"/>
            <a:chOff x="899303" y="4809394"/>
            <a:chExt cx="835378" cy="835378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FBAD76A-64ED-4A2C-907E-B6F21B9E26AA}"/>
                </a:ext>
              </a:extLst>
            </p:cNvPr>
            <p:cNvSpPr/>
            <p:nvPr/>
          </p:nvSpPr>
          <p:spPr bwMode="auto">
            <a:xfrm>
              <a:off x="899303" y="4809394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14" name="Laptop_E770" title="Icon of a laptop">
              <a:extLst>
                <a:ext uri="{FF2B5EF4-FFF2-40B4-BE49-F238E27FC236}">
                  <a16:creationId xmlns:a16="http://schemas.microsoft.com/office/drawing/2014/main" id="{446FBDD4-7C55-4735-AE0C-8E39E9AF451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7087" y="5040309"/>
              <a:ext cx="559811" cy="37354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BB01C19-2353-4A9A-85DF-C75BEC32DA3D}"/>
              </a:ext>
            </a:extLst>
          </p:cNvPr>
          <p:cNvGrpSpPr/>
          <p:nvPr/>
        </p:nvGrpSpPr>
        <p:grpSpPr>
          <a:xfrm>
            <a:off x="899303" y="3772782"/>
            <a:ext cx="835378" cy="835378"/>
            <a:chOff x="899303" y="3772782"/>
            <a:chExt cx="835378" cy="835378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1B9ABF8-2B0E-4036-89D2-9F60E1EA76CB}"/>
                </a:ext>
              </a:extLst>
            </p:cNvPr>
            <p:cNvSpPr/>
            <p:nvPr/>
          </p:nvSpPr>
          <p:spPr bwMode="auto">
            <a:xfrm>
              <a:off x="899303" y="3772782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505050"/>
                </a:solidFill>
                <a:latin typeface="Segoe Pro Semibold" panose="020B0702040504020203" pitchFamily="34" charset="0"/>
                <a:cs typeface="Segoe UI Light"/>
              </a:endParaRPr>
            </a:p>
          </p:txBody>
        </p:sp>
        <p:sp>
          <p:nvSpPr>
            <p:cNvPr id="117" name="Tablet_E70A" title="Icon of a tablet">
              <a:extLst>
                <a:ext uri="{FF2B5EF4-FFF2-40B4-BE49-F238E27FC236}">
                  <a16:creationId xmlns:a16="http://schemas.microsoft.com/office/drawing/2014/main" id="{3F3DDE17-BBC2-4CAF-9D8C-3344FACC99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9292" y="4015976"/>
              <a:ext cx="475400" cy="34899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FE16DB16-FDE5-41E1-A008-6B544D87AD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6523"/>
          <a:stretch/>
        </p:blipFill>
        <p:spPr>
          <a:xfrm>
            <a:off x="2105802" y="4954137"/>
            <a:ext cx="364301" cy="340841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8C03758-5F67-4F41-B140-9660878E9C7D}"/>
              </a:ext>
            </a:extLst>
          </p:cNvPr>
          <p:cNvGrpSpPr/>
          <p:nvPr/>
        </p:nvGrpSpPr>
        <p:grpSpPr>
          <a:xfrm>
            <a:off x="2105802" y="3721608"/>
            <a:ext cx="335350" cy="419905"/>
            <a:chOff x="13987161" y="397241"/>
            <a:chExt cx="2047876" cy="2435225"/>
          </a:xfrm>
          <a:solidFill>
            <a:schemeClr val="bg1"/>
          </a:solidFill>
        </p:grpSpPr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248D2AD-3256-4064-BF5A-F44E2DA52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1178" y="1219565"/>
              <a:ext cx="1344612" cy="1612901"/>
            </a:xfrm>
            <a:custGeom>
              <a:avLst/>
              <a:gdLst>
                <a:gd name="T0" fmla="*/ 0 w 358"/>
                <a:gd name="T1" fmla="*/ 6 h 429"/>
                <a:gd name="T2" fmla="*/ 0 w 358"/>
                <a:gd name="T3" fmla="*/ 258 h 429"/>
                <a:gd name="T4" fmla="*/ 44 w 358"/>
                <a:gd name="T5" fmla="*/ 302 h 429"/>
                <a:gd name="T6" fmla="*/ 72 w 358"/>
                <a:gd name="T7" fmla="*/ 302 h 429"/>
                <a:gd name="T8" fmla="*/ 72 w 358"/>
                <a:gd name="T9" fmla="*/ 388 h 429"/>
                <a:gd name="T10" fmla="*/ 112 w 358"/>
                <a:gd name="T11" fmla="*/ 429 h 429"/>
                <a:gd name="T12" fmla="*/ 152 w 358"/>
                <a:gd name="T13" fmla="*/ 388 h 429"/>
                <a:gd name="T14" fmla="*/ 152 w 358"/>
                <a:gd name="T15" fmla="*/ 313 h 429"/>
                <a:gd name="T16" fmla="*/ 152 w 358"/>
                <a:gd name="T17" fmla="*/ 303 h 429"/>
                <a:gd name="T18" fmla="*/ 205 w 358"/>
                <a:gd name="T19" fmla="*/ 303 h 429"/>
                <a:gd name="T20" fmla="*/ 205 w 358"/>
                <a:gd name="T21" fmla="*/ 317 h 429"/>
                <a:gd name="T22" fmla="*/ 205 w 358"/>
                <a:gd name="T23" fmla="*/ 388 h 429"/>
                <a:gd name="T24" fmla="*/ 246 w 358"/>
                <a:gd name="T25" fmla="*/ 429 h 429"/>
                <a:gd name="T26" fmla="*/ 285 w 358"/>
                <a:gd name="T27" fmla="*/ 388 h 429"/>
                <a:gd name="T28" fmla="*/ 285 w 358"/>
                <a:gd name="T29" fmla="*/ 332 h 429"/>
                <a:gd name="T30" fmla="*/ 285 w 358"/>
                <a:gd name="T31" fmla="*/ 302 h 429"/>
                <a:gd name="T32" fmla="*/ 307 w 358"/>
                <a:gd name="T33" fmla="*/ 302 h 429"/>
                <a:gd name="T34" fmla="*/ 358 w 358"/>
                <a:gd name="T35" fmla="*/ 251 h 429"/>
                <a:gd name="T36" fmla="*/ 358 w 358"/>
                <a:gd name="T37" fmla="*/ 12 h 429"/>
                <a:gd name="T38" fmla="*/ 358 w 358"/>
                <a:gd name="T39" fmla="*/ 0 h 429"/>
                <a:gd name="T40" fmla="*/ 1 w 358"/>
                <a:gd name="T41" fmla="*/ 0 h 429"/>
                <a:gd name="T42" fmla="*/ 0 w 358"/>
                <a:gd name="T43" fmla="*/ 6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" h="429">
                  <a:moveTo>
                    <a:pt x="0" y="6"/>
                  </a:moveTo>
                  <a:cubicBezTo>
                    <a:pt x="0" y="90"/>
                    <a:pt x="0" y="174"/>
                    <a:pt x="0" y="258"/>
                  </a:cubicBezTo>
                  <a:cubicBezTo>
                    <a:pt x="0" y="284"/>
                    <a:pt x="18" y="301"/>
                    <a:pt x="44" y="302"/>
                  </a:cubicBezTo>
                  <a:cubicBezTo>
                    <a:pt x="53" y="302"/>
                    <a:pt x="62" y="302"/>
                    <a:pt x="72" y="302"/>
                  </a:cubicBezTo>
                  <a:cubicBezTo>
                    <a:pt x="72" y="332"/>
                    <a:pt x="72" y="360"/>
                    <a:pt x="72" y="388"/>
                  </a:cubicBezTo>
                  <a:cubicBezTo>
                    <a:pt x="72" y="412"/>
                    <a:pt x="90" y="429"/>
                    <a:pt x="112" y="429"/>
                  </a:cubicBezTo>
                  <a:cubicBezTo>
                    <a:pt x="135" y="429"/>
                    <a:pt x="152" y="412"/>
                    <a:pt x="152" y="388"/>
                  </a:cubicBezTo>
                  <a:cubicBezTo>
                    <a:pt x="152" y="363"/>
                    <a:pt x="152" y="338"/>
                    <a:pt x="152" y="313"/>
                  </a:cubicBezTo>
                  <a:cubicBezTo>
                    <a:pt x="152" y="309"/>
                    <a:pt x="152" y="306"/>
                    <a:pt x="152" y="303"/>
                  </a:cubicBezTo>
                  <a:cubicBezTo>
                    <a:pt x="171" y="303"/>
                    <a:pt x="188" y="303"/>
                    <a:pt x="205" y="303"/>
                  </a:cubicBezTo>
                  <a:cubicBezTo>
                    <a:pt x="205" y="308"/>
                    <a:pt x="205" y="313"/>
                    <a:pt x="205" y="317"/>
                  </a:cubicBezTo>
                  <a:cubicBezTo>
                    <a:pt x="205" y="341"/>
                    <a:pt x="205" y="364"/>
                    <a:pt x="205" y="388"/>
                  </a:cubicBezTo>
                  <a:cubicBezTo>
                    <a:pt x="206" y="412"/>
                    <a:pt x="223" y="429"/>
                    <a:pt x="246" y="429"/>
                  </a:cubicBezTo>
                  <a:cubicBezTo>
                    <a:pt x="269" y="428"/>
                    <a:pt x="285" y="411"/>
                    <a:pt x="285" y="388"/>
                  </a:cubicBezTo>
                  <a:cubicBezTo>
                    <a:pt x="285" y="369"/>
                    <a:pt x="285" y="350"/>
                    <a:pt x="285" y="332"/>
                  </a:cubicBezTo>
                  <a:cubicBezTo>
                    <a:pt x="285" y="322"/>
                    <a:pt x="285" y="312"/>
                    <a:pt x="285" y="302"/>
                  </a:cubicBezTo>
                  <a:cubicBezTo>
                    <a:pt x="293" y="302"/>
                    <a:pt x="300" y="302"/>
                    <a:pt x="307" y="302"/>
                  </a:cubicBezTo>
                  <a:cubicBezTo>
                    <a:pt x="342" y="302"/>
                    <a:pt x="358" y="285"/>
                    <a:pt x="358" y="251"/>
                  </a:cubicBezTo>
                  <a:cubicBezTo>
                    <a:pt x="358" y="171"/>
                    <a:pt x="358" y="91"/>
                    <a:pt x="358" y="12"/>
                  </a:cubicBezTo>
                  <a:cubicBezTo>
                    <a:pt x="358" y="8"/>
                    <a:pt x="358" y="4"/>
                    <a:pt x="358" y="0"/>
                  </a:cubicBezTo>
                  <a:cubicBezTo>
                    <a:pt x="238" y="0"/>
                    <a:pt x="119" y="0"/>
                    <a:pt x="1" y="0"/>
                  </a:cubicBezTo>
                  <a:cubicBezTo>
                    <a:pt x="0" y="3"/>
                    <a:pt x="0" y="5"/>
                    <a:pt x="0" y="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0DABC20C-BD8B-47E5-8756-E99082236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41178" y="397241"/>
              <a:ext cx="1344612" cy="766765"/>
            </a:xfrm>
            <a:custGeom>
              <a:avLst/>
              <a:gdLst>
                <a:gd name="T0" fmla="*/ 267 w 358"/>
                <a:gd name="T1" fmla="*/ 61 h 204"/>
                <a:gd name="T2" fmla="*/ 273 w 358"/>
                <a:gd name="T3" fmla="*/ 49 h 204"/>
                <a:gd name="T4" fmla="*/ 293 w 358"/>
                <a:gd name="T5" fmla="*/ 12 h 204"/>
                <a:gd name="T6" fmla="*/ 293 w 358"/>
                <a:gd name="T7" fmla="*/ 4 h 204"/>
                <a:gd name="T8" fmla="*/ 284 w 358"/>
                <a:gd name="T9" fmla="*/ 7 h 204"/>
                <a:gd name="T10" fmla="*/ 280 w 358"/>
                <a:gd name="T11" fmla="*/ 14 h 204"/>
                <a:gd name="T12" fmla="*/ 256 w 358"/>
                <a:gd name="T13" fmla="*/ 56 h 204"/>
                <a:gd name="T14" fmla="*/ 179 w 358"/>
                <a:gd name="T15" fmla="*/ 40 h 204"/>
                <a:gd name="T16" fmla="*/ 101 w 358"/>
                <a:gd name="T17" fmla="*/ 56 h 204"/>
                <a:gd name="T18" fmla="*/ 77 w 358"/>
                <a:gd name="T19" fmla="*/ 12 h 204"/>
                <a:gd name="T20" fmla="*/ 66 w 358"/>
                <a:gd name="T21" fmla="*/ 4 h 204"/>
                <a:gd name="T22" fmla="*/ 67 w 358"/>
                <a:gd name="T23" fmla="*/ 18 h 204"/>
                <a:gd name="T24" fmla="*/ 91 w 358"/>
                <a:gd name="T25" fmla="*/ 61 h 204"/>
                <a:gd name="T26" fmla="*/ 0 w 358"/>
                <a:gd name="T27" fmla="*/ 204 h 204"/>
                <a:gd name="T28" fmla="*/ 358 w 358"/>
                <a:gd name="T29" fmla="*/ 204 h 204"/>
                <a:gd name="T30" fmla="*/ 267 w 358"/>
                <a:gd name="T31" fmla="*/ 61 h 204"/>
                <a:gd name="T32" fmla="*/ 98 w 358"/>
                <a:gd name="T33" fmla="*/ 140 h 204"/>
                <a:gd name="T34" fmla="*/ 82 w 358"/>
                <a:gd name="T35" fmla="*/ 124 h 204"/>
                <a:gd name="T36" fmla="*/ 98 w 358"/>
                <a:gd name="T37" fmla="*/ 110 h 204"/>
                <a:gd name="T38" fmla="*/ 112 w 358"/>
                <a:gd name="T39" fmla="*/ 125 h 204"/>
                <a:gd name="T40" fmla="*/ 98 w 358"/>
                <a:gd name="T41" fmla="*/ 140 h 204"/>
                <a:gd name="T42" fmla="*/ 261 w 358"/>
                <a:gd name="T43" fmla="*/ 140 h 204"/>
                <a:gd name="T44" fmla="*/ 245 w 358"/>
                <a:gd name="T45" fmla="*/ 126 h 204"/>
                <a:gd name="T46" fmla="*/ 259 w 358"/>
                <a:gd name="T47" fmla="*/ 110 h 204"/>
                <a:gd name="T48" fmla="*/ 275 w 358"/>
                <a:gd name="T49" fmla="*/ 125 h 204"/>
                <a:gd name="T50" fmla="*/ 261 w 358"/>
                <a:gd name="T51" fmla="*/ 1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8" h="204">
                  <a:moveTo>
                    <a:pt x="267" y="61"/>
                  </a:moveTo>
                  <a:cubicBezTo>
                    <a:pt x="269" y="57"/>
                    <a:pt x="271" y="53"/>
                    <a:pt x="273" y="49"/>
                  </a:cubicBezTo>
                  <a:cubicBezTo>
                    <a:pt x="280" y="37"/>
                    <a:pt x="287" y="25"/>
                    <a:pt x="293" y="12"/>
                  </a:cubicBezTo>
                  <a:cubicBezTo>
                    <a:pt x="294" y="10"/>
                    <a:pt x="293" y="7"/>
                    <a:pt x="293" y="4"/>
                  </a:cubicBezTo>
                  <a:cubicBezTo>
                    <a:pt x="290" y="5"/>
                    <a:pt x="286" y="6"/>
                    <a:pt x="284" y="7"/>
                  </a:cubicBezTo>
                  <a:cubicBezTo>
                    <a:pt x="282" y="8"/>
                    <a:pt x="281" y="11"/>
                    <a:pt x="280" y="14"/>
                  </a:cubicBezTo>
                  <a:cubicBezTo>
                    <a:pt x="272" y="28"/>
                    <a:pt x="264" y="42"/>
                    <a:pt x="256" y="56"/>
                  </a:cubicBezTo>
                  <a:cubicBezTo>
                    <a:pt x="231" y="45"/>
                    <a:pt x="205" y="41"/>
                    <a:pt x="179" y="40"/>
                  </a:cubicBezTo>
                  <a:cubicBezTo>
                    <a:pt x="152" y="40"/>
                    <a:pt x="126" y="46"/>
                    <a:pt x="101" y="56"/>
                  </a:cubicBezTo>
                  <a:cubicBezTo>
                    <a:pt x="93" y="41"/>
                    <a:pt x="85" y="27"/>
                    <a:pt x="77" y="12"/>
                  </a:cubicBezTo>
                  <a:cubicBezTo>
                    <a:pt x="74" y="8"/>
                    <a:pt x="73" y="0"/>
                    <a:pt x="66" y="4"/>
                  </a:cubicBezTo>
                  <a:cubicBezTo>
                    <a:pt x="58" y="8"/>
                    <a:pt x="65" y="14"/>
                    <a:pt x="67" y="18"/>
                  </a:cubicBezTo>
                  <a:cubicBezTo>
                    <a:pt x="75" y="32"/>
                    <a:pt x="83" y="46"/>
                    <a:pt x="91" y="61"/>
                  </a:cubicBezTo>
                  <a:cubicBezTo>
                    <a:pt x="35" y="94"/>
                    <a:pt x="2" y="139"/>
                    <a:pt x="0" y="204"/>
                  </a:cubicBezTo>
                  <a:cubicBezTo>
                    <a:pt x="120" y="204"/>
                    <a:pt x="239" y="204"/>
                    <a:pt x="358" y="204"/>
                  </a:cubicBezTo>
                  <a:cubicBezTo>
                    <a:pt x="355" y="139"/>
                    <a:pt x="322" y="93"/>
                    <a:pt x="267" y="61"/>
                  </a:cubicBezTo>
                  <a:close/>
                  <a:moveTo>
                    <a:pt x="98" y="140"/>
                  </a:moveTo>
                  <a:cubicBezTo>
                    <a:pt x="89" y="140"/>
                    <a:pt x="82" y="133"/>
                    <a:pt x="82" y="124"/>
                  </a:cubicBezTo>
                  <a:cubicBezTo>
                    <a:pt x="83" y="116"/>
                    <a:pt x="89" y="110"/>
                    <a:pt x="98" y="110"/>
                  </a:cubicBezTo>
                  <a:cubicBezTo>
                    <a:pt x="106" y="111"/>
                    <a:pt x="112" y="117"/>
                    <a:pt x="112" y="125"/>
                  </a:cubicBezTo>
                  <a:cubicBezTo>
                    <a:pt x="112" y="133"/>
                    <a:pt x="105" y="140"/>
                    <a:pt x="98" y="140"/>
                  </a:cubicBezTo>
                  <a:close/>
                  <a:moveTo>
                    <a:pt x="261" y="140"/>
                  </a:moveTo>
                  <a:cubicBezTo>
                    <a:pt x="253" y="140"/>
                    <a:pt x="246" y="134"/>
                    <a:pt x="245" y="126"/>
                  </a:cubicBezTo>
                  <a:cubicBezTo>
                    <a:pt x="245" y="118"/>
                    <a:pt x="251" y="111"/>
                    <a:pt x="259" y="110"/>
                  </a:cubicBezTo>
                  <a:cubicBezTo>
                    <a:pt x="268" y="110"/>
                    <a:pt x="275" y="116"/>
                    <a:pt x="275" y="125"/>
                  </a:cubicBezTo>
                  <a:cubicBezTo>
                    <a:pt x="275" y="133"/>
                    <a:pt x="269" y="140"/>
                    <a:pt x="261" y="1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D1813FDD-E9D5-4EF6-BF57-5A1C0B93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7161" y="1190997"/>
              <a:ext cx="300034" cy="927097"/>
            </a:xfrm>
            <a:custGeom>
              <a:avLst/>
              <a:gdLst>
                <a:gd name="T0" fmla="*/ 40 w 80"/>
                <a:gd name="T1" fmla="*/ 247 h 247"/>
                <a:gd name="T2" fmla="*/ 80 w 80"/>
                <a:gd name="T3" fmla="*/ 205 h 247"/>
                <a:gd name="T4" fmla="*/ 80 w 80"/>
                <a:gd name="T5" fmla="*/ 124 h 247"/>
                <a:gd name="T6" fmla="*/ 80 w 80"/>
                <a:gd name="T7" fmla="*/ 42 h 247"/>
                <a:gd name="T8" fmla="*/ 40 w 80"/>
                <a:gd name="T9" fmla="*/ 0 h 247"/>
                <a:gd name="T10" fmla="*/ 0 w 80"/>
                <a:gd name="T11" fmla="*/ 42 h 247"/>
                <a:gd name="T12" fmla="*/ 0 w 80"/>
                <a:gd name="T13" fmla="*/ 206 h 247"/>
                <a:gd name="T14" fmla="*/ 40 w 80"/>
                <a:gd name="T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7">
                  <a:moveTo>
                    <a:pt x="40" y="247"/>
                  </a:moveTo>
                  <a:cubicBezTo>
                    <a:pt x="63" y="247"/>
                    <a:pt x="80" y="229"/>
                    <a:pt x="80" y="205"/>
                  </a:cubicBezTo>
                  <a:cubicBezTo>
                    <a:pt x="80" y="178"/>
                    <a:pt x="80" y="151"/>
                    <a:pt x="80" y="124"/>
                  </a:cubicBezTo>
                  <a:cubicBezTo>
                    <a:pt x="80" y="97"/>
                    <a:pt x="80" y="70"/>
                    <a:pt x="80" y="42"/>
                  </a:cubicBezTo>
                  <a:cubicBezTo>
                    <a:pt x="80" y="18"/>
                    <a:pt x="63" y="0"/>
                    <a:pt x="40" y="0"/>
                  </a:cubicBezTo>
                  <a:cubicBezTo>
                    <a:pt x="17" y="0"/>
                    <a:pt x="1" y="18"/>
                    <a:pt x="0" y="42"/>
                  </a:cubicBezTo>
                  <a:cubicBezTo>
                    <a:pt x="0" y="96"/>
                    <a:pt x="0" y="151"/>
                    <a:pt x="0" y="206"/>
                  </a:cubicBezTo>
                  <a:cubicBezTo>
                    <a:pt x="1" y="230"/>
                    <a:pt x="18" y="247"/>
                    <a:pt x="40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C988ABC1-D4DC-4EDB-B290-20D9A2269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3416" y="1190997"/>
              <a:ext cx="301621" cy="931864"/>
            </a:xfrm>
            <a:custGeom>
              <a:avLst/>
              <a:gdLst>
                <a:gd name="T0" fmla="*/ 41 w 80"/>
                <a:gd name="T1" fmla="*/ 247 h 248"/>
                <a:gd name="T2" fmla="*/ 80 w 80"/>
                <a:gd name="T3" fmla="*/ 206 h 248"/>
                <a:gd name="T4" fmla="*/ 80 w 80"/>
                <a:gd name="T5" fmla="*/ 124 h 248"/>
                <a:gd name="T6" fmla="*/ 80 w 80"/>
                <a:gd name="T7" fmla="*/ 42 h 248"/>
                <a:gd name="T8" fmla="*/ 42 w 80"/>
                <a:gd name="T9" fmla="*/ 0 h 248"/>
                <a:gd name="T10" fmla="*/ 0 w 80"/>
                <a:gd name="T11" fmla="*/ 40 h 248"/>
                <a:gd name="T12" fmla="*/ 0 w 80"/>
                <a:gd name="T13" fmla="*/ 208 h 248"/>
                <a:gd name="T14" fmla="*/ 41 w 80"/>
                <a:gd name="T15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48">
                  <a:moveTo>
                    <a:pt x="41" y="247"/>
                  </a:moveTo>
                  <a:cubicBezTo>
                    <a:pt x="63" y="247"/>
                    <a:pt x="80" y="229"/>
                    <a:pt x="80" y="206"/>
                  </a:cubicBezTo>
                  <a:cubicBezTo>
                    <a:pt x="80" y="179"/>
                    <a:pt x="80" y="151"/>
                    <a:pt x="80" y="124"/>
                  </a:cubicBezTo>
                  <a:cubicBezTo>
                    <a:pt x="80" y="96"/>
                    <a:pt x="80" y="69"/>
                    <a:pt x="80" y="42"/>
                  </a:cubicBezTo>
                  <a:cubicBezTo>
                    <a:pt x="80" y="18"/>
                    <a:pt x="64" y="1"/>
                    <a:pt x="42" y="0"/>
                  </a:cubicBezTo>
                  <a:cubicBezTo>
                    <a:pt x="19" y="0"/>
                    <a:pt x="1" y="17"/>
                    <a:pt x="0" y="40"/>
                  </a:cubicBezTo>
                  <a:cubicBezTo>
                    <a:pt x="0" y="96"/>
                    <a:pt x="0" y="152"/>
                    <a:pt x="0" y="208"/>
                  </a:cubicBezTo>
                  <a:cubicBezTo>
                    <a:pt x="1" y="230"/>
                    <a:pt x="19" y="248"/>
                    <a:pt x="41" y="2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4704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07F9812-08EA-4F7C-A77F-5596D97462CA}"/>
              </a:ext>
            </a:extLst>
          </p:cNvPr>
          <p:cNvSpPr/>
          <p:nvPr/>
        </p:nvSpPr>
        <p:spPr bwMode="auto">
          <a:xfrm>
            <a:off x="3253773" y="2905690"/>
            <a:ext cx="8209199" cy="263557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505050"/>
              </a:solidFill>
              <a:latin typeface="Segoe Pro Semibold" panose="020B0702040504020203" pitchFamily="34" charset="0"/>
              <a:cs typeface="Segoe UI Light"/>
            </a:endParaRP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5F9ED752-291B-46AF-8093-5C354A06D04F}"/>
              </a:ext>
            </a:extLst>
          </p:cNvPr>
          <p:cNvSpPr/>
          <p:nvPr/>
        </p:nvSpPr>
        <p:spPr bwMode="auto">
          <a:xfrm>
            <a:off x="3413760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43C0B3D-65B1-424E-BFF0-AD39B67462C3}"/>
              </a:ext>
            </a:extLst>
          </p:cNvPr>
          <p:cNvGrpSpPr/>
          <p:nvPr/>
        </p:nvGrpSpPr>
        <p:grpSpPr>
          <a:xfrm>
            <a:off x="7595873" y="3151580"/>
            <a:ext cx="1703068" cy="587682"/>
            <a:chOff x="7787505" y="3436438"/>
            <a:chExt cx="1703068" cy="587682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9E138B33-5C14-4F7B-B0D5-9E258FEBC7AC}"/>
                </a:ext>
              </a:extLst>
            </p:cNvPr>
            <p:cNvSpPr/>
            <p:nvPr/>
          </p:nvSpPr>
          <p:spPr bwMode="auto">
            <a:xfrm>
              <a:off x="7787505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992A7439-8380-429D-8095-8B95787ACD0D}"/>
                </a:ext>
              </a:extLst>
            </p:cNvPr>
            <p:cNvSpPr/>
            <p:nvPr/>
          </p:nvSpPr>
          <p:spPr bwMode="auto">
            <a:xfrm>
              <a:off x="7823464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178232E7-A179-4C3C-B64E-591EAB358747}"/>
                </a:ext>
              </a:extLst>
            </p:cNvPr>
            <p:cNvSpPr/>
            <p:nvPr/>
          </p:nvSpPr>
          <p:spPr bwMode="auto">
            <a:xfrm>
              <a:off x="7859423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Desktops</a:t>
              </a:r>
            </a:p>
          </p:txBody>
        </p:sp>
        <p:sp>
          <p:nvSpPr>
            <p:cNvPr id="187" name="desktop" title="a desktop PC">
              <a:extLst>
                <a:ext uri="{FF2B5EF4-FFF2-40B4-BE49-F238E27FC236}">
                  <a16:creationId xmlns:a16="http://schemas.microsoft.com/office/drawing/2014/main" id="{D4AB51E7-0F6D-44AF-B71F-1CAB512FCB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0300" y="3624723"/>
              <a:ext cx="291984" cy="287217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D2177B1-E047-4EB4-8947-E2CC58019542}"/>
              </a:ext>
            </a:extLst>
          </p:cNvPr>
          <p:cNvGrpSpPr/>
          <p:nvPr/>
        </p:nvGrpSpPr>
        <p:grpSpPr>
          <a:xfrm>
            <a:off x="7595873" y="3980592"/>
            <a:ext cx="1703068" cy="587682"/>
            <a:chOff x="9490573" y="3436438"/>
            <a:chExt cx="1703068" cy="587682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95E7D311-8D9D-49D4-A06C-359C2584E564}"/>
                </a:ext>
              </a:extLst>
            </p:cNvPr>
            <p:cNvSpPr/>
            <p:nvPr/>
          </p:nvSpPr>
          <p:spPr bwMode="auto">
            <a:xfrm>
              <a:off x="9490573" y="343643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17EA4A81-84D5-4E0E-88A2-74BF5881DCB0}"/>
                </a:ext>
              </a:extLst>
            </p:cNvPr>
            <p:cNvSpPr/>
            <p:nvPr/>
          </p:nvSpPr>
          <p:spPr bwMode="auto">
            <a:xfrm>
              <a:off x="9526532" y="348089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072A123B-8FDB-48FD-8EB0-4B32281547FE}"/>
                </a:ext>
              </a:extLst>
            </p:cNvPr>
            <p:cNvSpPr/>
            <p:nvPr/>
          </p:nvSpPr>
          <p:spPr bwMode="auto">
            <a:xfrm>
              <a:off x="9562491" y="3525352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Apps</a:t>
              </a:r>
            </a:p>
          </p:txBody>
        </p:sp>
        <p:sp>
          <p:nvSpPr>
            <p:cNvPr id="193" name="GenericApp_EB3B" title="Icon of an app window">
              <a:extLst>
                <a:ext uri="{FF2B5EF4-FFF2-40B4-BE49-F238E27FC236}">
                  <a16:creationId xmlns:a16="http://schemas.microsoft.com/office/drawing/2014/main" id="{5C83FED8-3981-4B08-9F03-25939E78E2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61450" y="3634524"/>
              <a:ext cx="350390" cy="280423"/>
            </a:xfrm>
            <a:custGeom>
              <a:avLst/>
              <a:gdLst>
                <a:gd name="T0" fmla="*/ 5088 w 5088"/>
                <a:gd name="T1" fmla="*/ 4072 h 4072"/>
                <a:gd name="T2" fmla="*/ 0 w 5088"/>
                <a:gd name="T3" fmla="*/ 4072 h 4072"/>
                <a:gd name="T4" fmla="*/ 0 w 5088"/>
                <a:gd name="T5" fmla="*/ 0 h 4072"/>
                <a:gd name="T6" fmla="*/ 5088 w 5088"/>
                <a:gd name="T7" fmla="*/ 0 h 4072"/>
                <a:gd name="T8" fmla="*/ 5088 w 5088"/>
                <a:gd name="T9" fmla="*/ 4072 h 4072"/>
                <a:gd name="T10" fmla="*/ 0 w 5088"/>
                <a:gd name="T11" fmla="*/ 1018 h 4072"/>
                <a:gd name="T12" fmla="*/ 5004 w 5088"/>
                <a:gd name="T13" fmla="*/ 1018 h 4072"/>
                <a:gd name="T14" fmla="*/ 2035 w 5088"/>
                <a:gd name="T15" fmla="*/ 1697 h 4072"/>
                <a:gd name="T16" fmla="*/ 678 w 5088"/>
                <a:gd name="T17" fmla="*/ 1697 h 4072"/>
                <a:gd name="T18" fmla="*/ 678 w 5088"/>
                <a:gd name="T19" fmla="*/ 3393 h 4072"/>
                <a:gd name="T20" fmla="*/ 2035 w 5088"/>
                <a:gd name="T21" fmla="*/ 3393 h 4072"/>
                <a:gd name="T22" fmla="*/ 2035 w 5088"/>
                <a:gd name="T23" fmla="*/ 1697 h 4072"/>
                <a:gd name="T24" fmla="*/ 2544 w 5088"/>
                <a:gd name="T25" fmla="*/ 1697 h 4072"/>
                <a:gd name="T26" fmla="*/ 3561 w 5088"/>
                <a:gd name="T27" fmla="*/ 1697 h 4072"/>
                <a:gd name="T28" fmla="*/ 2544 w 5088"/>
                <a:gd name="T29" fmla="*/ 2375 h 4072"/>
                <a:gd name="T30" fmla="*/ 3561 w 5088"/>
                <a:gd name="T31" fmla="*/ 2375 h 4072"/>
                <a:gd name="T32" fmla="*/ 2544 w 5088"/>
                <a:gd name="T33" fmla="*/ 3054 h 4072"/>
                <a:gd name="T34" fmla="*/ 3222 w 5088"/>
                <a:gd name="T35" fmla="*/ 3054 h 4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8" h="4072">
                  <a:moveTo>
                    <a:pt x="5088" y="4072"/>
                  </a:moveTo>
                  <a:lnTo>
                    <a:pt x="0" y="4072"/>
                  </a:lnTo>
                  <a:lnTo>
                    <a:pt x="0" y="0"/>
                  </a:lnTo>
                  <a:lnTo>
                    <a:pt x="5088" y="0"/>
                  </a:lnTo>
                  <a:lnTo>
                    <a:pt x="5088" y="4072"/>
                  </a:lnTo>
                  <a:moveTo>
                    <a:pt x="0" y="1018"/>
                  </a:moveTo>
                  <a:lnTo>
                    <a:pt x="5004" y="1018"/>
                  </a:lnTo>
                  <a:moveTo>
                    <a:pt x="2035" y="1697"/>
                  </a:moveTo>
                  <a:lnTo>
                    <a:pt x="678" y="1697"/>
                  </a:lnTo>
                  <a:lnTo>
                    <a:pt x="678" y="3393"/>
                  </a:lnTo>
                  <a:lnTo>
                    <a:pt x="2035" y="3393"/>
                  </a:lnTo>
                  <a:lnTo>
                    <a:pt x="2035" y="1697"/>
                  </a:lnTo>
                  <a:moveTo>
                    <a:pt x="2544" y="1697"/>
                  </a:moveTo>
                  <a:lnTo>
                    <a:pt x="3561" y="1697"/>
                  </a:lnTo>
                  <a:moveTo>
                    <a:pt x="2544" y="2375"/>
                  </a:moveTo>
                  <a:lnTo>
                    <a:pt x="3561" y="2375"/>
                  </a:lnTo>
                  <a:moveTo>
                    <a:pt x="2544" y="3054"/>
                  </a:moveTo>
                  <a:lnTo>
                    <a:pt x="3222" y="305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A91F8EA-AF47-4C96-9075-482BB386FC77}"/>
              </a:ext>
            </a:extLst>
          </p:cNvPr>
          <p:cNvGrpSpPr/>
          <p:nvPr/>
        </p:nvGrpSpPr>
        <p:grpSpPr>
          <a:xfrm>
            <a:off x="3515736" y="3151580"/>
            <a:ext cx="1703068" cy="587682"/>
            <a:chOff x="3204969" y="3834996"/>
            <a:chExt cx="1703068" cy="587682"/>
          </a:xfrm>
        </p:grpSpPr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id="{66837B07-79E6-4122-8854-FFD0C55008EB}"/>
                </a:ext>
              </a:extLst>
            </p:cNvPr>
            <p:cNvSpPr/>
            <p:nvPr/>
          </p:nvSpPr>
          <p:spPr bwMode="auto">
            <a:xfrm>
              <a:off x="3204969" y="3834996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445CE792-0F15-4FD9-8668-3EA5CC462998}"/>
                </a:ext>
              </a:extLst>
            </p:cNvPr>
            <p:cNvSpPr/>
            <p:nvPr/>
          </p:nvSpPr>
          <p:spPr bwMode="auto">
            <a:xfrm>
              <a:off x="3240928" y="3879453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F48D73BA-B59E-4EC7-BAD3-BBEA85287059}"/>
                </a:ext>
              </a:extLst>
            </p:cNvPr>
            <p:cNvSpPr/>
            <p:nvPr/>
          </p:nvSpPr>
          <p:spPr bwMode="auto">
            <a:xfrm>
              <a:off x="3276887" y="3923910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Web access</a:t>
              </a:r>
            </a:p>
          </p:txBody>
        </p:sp>
        <p:sp>
          <p:nvSpPr>
            <p:cNvPr id="198" name="globe_2" title="Icon of a sphere made of lines">
              <a:extLst>
                <a:ext uri="{FF2B5EF4-FFF2-40B4-BE49-F238E27FC236}">
                  <a16:creationId xmlns:a16="http://schemas.microsoft.com/office/drawing/2014/main" id="{B53C20EF-48E3-43DF-9D39-9208E4ECEA6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9468" y="4027324"/>
              <a:ext cx="296721" cy="29672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4E44E2D3-2063-4E47-A379-C19A3759D58A}"/>
              </a:ext>
            </a:extLst>
          </p:cNvPr>
          <p:cNvGrpSpPr/>
          <p:nvPr/>
        </p:nvGrpSpPr>
        <p:grpSpPr>
          <a:xfrm>
            <a:off x="5431843" y="3156492"/>
            <a:ext cx="1703068" cy="587682"/>
            <a:chOff x="4908037" y="4699961"/>
            <a:chExt cx="1703068" cy="587682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B3934160-A0B5-48D8-BAFC-C47C757F29F8}"/>
                </a:ext>
              </a:extLst>
            </p:cNvPr>
            <p:cNvSpPr/>
            <p:nvPr/>
          </p:nvSpPr>
          <p:spPr bwMode="auto">
            <a:xfrm>
              <a:off x="4908037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BF2C800-263B-414A-9F74-60C56C41E840}"/>
                </a:ext>
              </a:extLst>
            </p:cNvPr>
            <p:cNvSpPr/>
            <p:nvPr/>
          </p:nvSpPr>
          <p:spPr bwMode="auto">
            <a:xfrm>
              <a:off x="4943996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C7A44AA-F4A8-40CB-8102-407258393FB2}"/>
                </a:ext>
              </a:extLst>
            </p:cNvPr>
            <p:cNvSpPr/>
            <p:nvPr/>
          </p:nvSpPr>
          <p:spPr bwMode="auto">
            <a:xfrm>
              <a:off x="4979955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Broker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551CED2-FB60-487D-9F0C-44F3F324021F}"/>
                </a:ext>
              </a:extLst>
            </p:cNvPr>
            <p:cNvGrpSpPr/>
            <p:nvPr/>
          </p:nvGrpSpPr>
          <p:grpSpPr>
            <a:xfrm>
              <a:off x="6171692" y="4870627"/>
              <a:ext cx="283604" cy="302745"/>
              <a:chOff x="8107680" y="2636348"/>
              <a:chExt cx="419100" cy="447385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6B15BBB-D74A-4690-B63B-AD761263B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7680" y="2860040"/>
                <a:ext cx="4191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oval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27E6585-5AB1-4C73-A2D6-690827EB97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5399" y="2636348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638015A-12F1-4E3B-BDF6-4FEB44A8B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7396" y="2865293"/>
                <a:ext cx="167640" cy="21844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sm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3D3D696-C4C4-451F-AEC0-58180134F3BA}"/>
              </a:ext>
            </a:extLst>
          </p:cNvPr>
          <p:cNvGrpSpPr/>
          <p:nvPr/>
        </p:nvGrpSpPr>
        <p:grpSpPr>
          <a:xfrm>
            <a:off x="3516650" y="4035231"/>
            <a:ext cx="1703068" cy="587682"/>
            <a:chOff x="3204969" y="4699961"/>
            <a:chExt cx="1703068" cy="587682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36C3D8AF-1C89-41FE-BA4C-BEB55F529FED}"/>
                </a:ext>
              </a:extLst>
            </p:cNvPr>
            <p:cNvSpPr/>
            <p:nvPr/>
          </p:nvSpPr>
          <p:spPr bwMode="auto">
            <a:xfrm>
              <a:off x="3204969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F8F0F47C-3AB1-4F02-9D81-2FD474BC4B3D}"/>
                </a:ext>
              </a:extLst>
            </p:cNvPr>
            <p:cNvSpPr/>
            <p:nvPr/>
          </p:nvSpPr>
          <p:spPr bwMode="auto">
            <a:xfrm>
              <a:off x="3240928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EBC6EEC8-6686-4CF3-8FC0-0FBC9A0220CD}"/>
                </a:ext>
              </a:extLst>
            </p:cNvPr>
            <p:cNvSpPr/>
            <p:nvPr/>
          </p:nvSpPr>
          <p:spPr bwMode="auto">
            <a:xfrm>
              <a:off x="3276887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Gateway</a:t>
              </a:r>
            </a:p>
          </p:txBody>
        </p:sp>
        <p:sp>
          <p:nvSpPr>
            <p:cNvPr id="213" name="Move_E7C2" title="Icon of four arrows pointing away from eachother">
              <a:extLst>
                <a:ext uri="{FF2B5EF4-FFF2-40B4-BE49-F238E27FC236}">
                  <a16:creationId xmlns:a16="http://schemas.microsoft.com/office/drawing/2014/main" id="{A41428C5-1B54-4301-9266-C8F76C0AED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31005" y="4891891"/>
              <a:ext cx="273646" cy="273715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9DD18CD-35C4-43B2-AE79-506A140E14E1}"/>
              </a:ext>
            </a:extLst>
          </p:cNvPr>
          <p:cNvGrpSpPr/>
          <p:nvPr/>
        </p:nvGrpSpPr>
        <p:grpSpPr>
          <a:xfrm>
            <a:off x="9543589" y="3181135"/>
            <a:ext cx="1703068" cy="587682"/>
            <a:chOff x="9490573" y="4694971"/>
            <a:chExt cx="1703068" cy="587682"/>
          </a:xfrm>
        </p:grpSpPr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A5FE6DFD-4B18-4E16-B43A-60195D3315B1}"/>
                </a:ext>
              </a:extLst>
            </p:cNvPr>
            <p:cNvSpPr/>
            <p:nvPr/>
          </p:nvSpPr>
          <p:spPr bwMode="auto">
            <a:xfrm>
              <a:off x="9490573" y="469497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443FBEE0-F2A1-4FF3-9232-14D607876A74}"/>
                </a:ext>
              </a:extLst>
            </p:cNvPr>
            <p:cNvSpPr/>
            <p:nvPr/>
          </p:nvSpPr>
          <p:spPr bwMode="auto">
            <a:xfrm>
              <a:off x="9526532" y="473942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858CD51E-194F-4C9A-A0E9-C71A4B4E6E9D}"/>
                </a:ext>
              </a:extLst>
            </p:cNvPr>
            <p:cNvSpPr/>
            <p:nvPr/>
          </p:nvSpPr>
          <p:spPr bwMode="auto">
            <a:xfrm>
              <a:off x="9562491" y="478388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User Profile</a:t>
              </a:r>
            </a:p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rPr>
                <a:t>File Server</a:t>
              </a: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698BC855-874E-48DE-8FDE-636367FF6934}"/>
                </a:ext>
              </a:extLst>
            </p:cNvPr>
            <p:cNvGrpSpPr/>
            <p:nvPr/>
          </p:nvGrpSpPr>
          <p:grpSpPr>
            <a:xfrm>
              <a:off x="10569241" y="4839326"/>
              <a:ext cx="396950" cy="355079"/>
              <a:chOff x="10633596" y="3514287"/>
              <a:chExt cx="396950" cy="355079"/>
            </a:xfrm>
          </p:grpSpPr>
          <p:sp>
            <p:nvSpPr>
              <p:cNvPr id="219" name="Hexagon 218">
                <a:extLst>
                  <a:ext uri="{FF2B5EF4-FFF2-40B4-BE49-F238E27FC236}">
                    <a16:creationId xmlns:a16="http://schemas.microsoft.com/office/drawing/2014/main" id="{26277A89-9B5B-4FB1-84FA-6D5E54DA5B69}"/>
                  </a:ext>
                </a:extLst>
              </p:cNvPr>
              <p:cNvSpPr/>
              <p:nvPr/>
            </p:nvSpPr>
            <p:spPr>
              <a:xfrm>
                <a:off x="10633596" y="3514287"/>
                <a:ext cx="396950" cy="355079"/>
              </a:xfrm>
              <a:prstGeom prst="hexagon">
                <a:avLst>
                  <a:gd name="adj" fmla="val 30307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 sz="13525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5846230A-C8F2-4E6E-B595-23BF48766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34260" y="3588834"/>
                <a:ext cx="195622" cy="205984"/>
              </a:xfrm>
              <a:prstGeom prst="rect">
                <a:avLst/>
              </a:prstGeom>
            </p:spPr>
          </p:pic>
        </p:grpSp>
      </p:grp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A70AFCD5-BF9D-495D-9E37-3A393EC5E3A1}"/>
              </a:ext>
            </a:extLst>
          </p:cNvPr>
          <p:cNvSpPr/>
          <p:nvPr/>
        </p:nvSpPr>
        <p:spPr bwMode="auto">
          <a:xfrm>
            <a:off x="7480837" y="3012540"/>
            <a:ext cx="3865547" cy="181670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288D0EA-A21A-4C35-8523-B1A2D8B580BC}"/>
              </a:ext>
            </a:extLst>
          </p:cNvPr>
          <p:cNvSpPr/>
          <p:nvPr/>
        </p:nvSpPr>
        <p:spPr bwMode="auto">
          <a:xfrm>
            <a:off x="3255264" y="5002627"/>
            <a:ext cx="8209199" cy="56489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C4972F-34E3-470E-B3E3-3FD7ED245A61}"/>
              </a:ext>
            </a:extLst>
          </p:cNvPr>
          <p:cNvGrpSpPr/>
          <p:nvPr/>
        </p:nvGrpSpPr>
        <p:grpSpPr>
          <a:xfrm>
            <a:off x="8658651" y="5116832"/>
            <a:ext cx="2234018" cy="415595"/>
            <a:chOff x="8053613" y="5116832"/>
            <a:chExt cx="2234018" cy="415595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D204B8A-EEEC-475B-8780-A6BB8A70B0A6}"/>
                </a:ext>
              </a:extLst>
            </p:cNvPr>
            <p:cNvGrpSpPr/>
            <p:nvPr/>
          </p:nvGrpSpPr>
          <p:grpSpPr>
            <a:xfrm>
              <a:off x="8053613" y="5116832"/>
              <a:ext cx="378819" cy="378819"/>
              <a:chOff x="5564119" y="2081144"/>
              <a:chExt cx="501718" cy="501718"/>
            </a:xfrm>
          </p:grpSpPr>
          <p:sp>
            <p:nvSpPr>
              <p:cNvPr id="224" name="Diamond 223">
                <a:extLst>
                  <a:ext uri="{FF2B5EF4-FFF2-40B4-BE49-F238E27FC236}">
                    <a16:creationId xmlns:a16="http://schemas.microsoft.com/office/drawing/2014/main" id="{45E52059-5604-4223-9954-C1132322E1EC}"/>
                  </a:ext>
                </a:extLst>
              </p:cNvPr>
              <p:cNvSpPr/>
              <p:nvPr/>
            </p:nvSpPr>
            <p:spPr bwMode="auto">
              <a:xfrm>
                <a:off x="5614884" y="2160973"/>
                <a:ext cx="418054" cy="395723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5" name="Graphic 224">
                <a:extLst>
                  <a:ext uri="{FF2B5EF4-FFF2-40B4-BE49-F238E27FC236}">
                    <a16:creationId xmlns:a16="http://schemas.microsoft.com/office/drawing/2014/main" id="{990531EF-2792-4EB2-9CB3-0D4446655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64119" y="2081144"/>
                <a:ext cx="501718" cy="501718"/>
              </a:xfrm>
              <a:prstGeom prst="rect">
                <a:avLst/>
              </a:prstGeom>
            </p:spPr>
          </p:pic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7E38E0-FE5F-428E-9EF4-9C410F654FA8}"/>
                </a:ext>
              </a:extLst>
            </p:cNvPr>
            <p:cNvSpPr/>
            <p:nvPr/>
          </p:nvSpPr>
          <p:spPr>
            <a:xfrm>
              <a:off x="8364742" y="5144629"/>
              <a:ext cx="1922889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egoe Pro Semibold" panose="020B0702040504020203" pitchFamily="34" charset="0"/>
                  <a:cs typeface="Segoe UI Light"/>
                </a:rPr>
                <a:t>Windows Server AD</a:t>
              </a:r>
            </a:p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Segoe Pro Semibold" panose="020B0702040504020203" pitchFamily="34" charset="0"/>
                  <a:cs typeface="Segoe UI Light"/>
                </a:rPr>
                <a:t>Domain Services</a:t>
              </a:r>
            </a:p>
          </p:txBody>
        </p:sp>
      </p:grp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6C015A0-ED37-49F4-A90D-1D930C2BD236}"/>
              </a:ext>
            </a:extLst>
          </p:cNvPr>
          <p:cNvSpPr/>
          <p:nvPr/>
        </p:nvSpPr>
        <p:spPr>
          <a:xfrm>
            <a:off x="11019207" y="4819190"/>
            <a:ext cx="490989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egoe Pro Semibold" panose="020B0702040504020203" pitchFamily="34" charset="0"/>
                <a:cs typeface="Segoe UI Light"/>
              </a:rPr>
              <a:t>VMs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5CCD745-93DF-41DD-89A6-2859CB06FCBE}"/>
              </a:ext>
            </a:extLst>
          </p:cNvPr>
          <p:cNvSpPr txBox="1"/>
          <p:nvPr/>
        </p:nvSpPr>
        <p:spPr>
          <a:xfrm>
            <a:off x="6247419" y="4536637"/>
            <a:ext cx="8515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RD infra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653EAB5-0C64-45B4-8442-88B44A80552A}"/>
              </a:ext>
            </a:extLst>
          </p:cNvPr>
          <p:cNvSpPr txBox="1"/>
          <p:nvPr/>
        </p:nvSpPr>
        <p:spPr>
          <a:xfrm>
            <a:off x="9525067" y="4536637"/>
            <a:ext cx="15951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User environment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3B7657-6E4C-4BDB-AD49-3A547E2ED1E9}"/>
              </a:ext>
            </a:extLst>
          </p:cNvPr>
          <p:cNvGrpSpPr/>
          <p:nvPr/>
        </p:nvGrpSpPr>
        <p:grpSpPr>
          <a:xfrm>
            <a:off x="6177733" y="5073786"/>
            <a:ext cx="1899540" cy="499601"/>
            <a:chOff x="6085484" y="5073786"/>
            <a:chExt cx="1899540" cy="499601"/>
          </a:xfrm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DB3F45BD-C1DE-408B-AF01-75DDD78994B9}"/>
                </a:ext>
              </a:extLst>
            </p:cNvPr>
            <p:cNvSpPr/>
            <p:nvPr/>
          </p:nvSpPr>
          <p:spPr bwMode="auto">
            <a:xfrm>
              <a:off x="6085484" y="5074619"/>
              <a:ext cx="1440572" cy="498768"/>
            </a:xfrm>
            <a:prstGeom prst="round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solidFill>
                    <a:schemeClr val="bg1"/>
                  </a:solidFill>
                  <a:latin typeface="+mj-lt"/>
                </a:rPr>
                <a:t>Azure SQL DB</a:t>
              </a:r>
            </a:p>
          </p:txBody>
        </p:sp>
        <p:pic>
          <p:nvPicPr>
            <p:cNvPr id="232" name="Picture 231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659830B8-5E63-4979-8E4B-9C4432875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</a:blip>
            <a:stretch>
              <a:fillRect/>
            </a:stretch>
          </p:blipFill>
          <p:spPr>
            <a:xfrm>
              <a:off x="7520115" y="5073786"/>
              <a:ext cx="464909" cy="4649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10E115-9A9E-46A8-9B74-3D745EEE4BE4}"/>
              </a:ext>
            </a:extLst>
          </p:cNvPr>
          <p:cNvGrpSpPr/>
          <p:nvPr/>
        </p:nvGrpSpPr>
        <p:grpSpPr>
          <a:xfrm>
            <a:off x="4137753" y="5064725"/>
            <a:ext cx="1623104" cy="498768"/>
            <a:chOff x="4259312" y="5064725"/>
            <a:chExt cx="1623104" cy="498768"/>
          </a:xfrm>
        </p:grpSpPr>
        <p:pic>
          <p:nvPicPr>
            <p:cNvPr id="233" name="Picture 232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1A20E7AD-E545-4A9C-902B-CFD4AC81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</a:blip>
            <a:stretch>
              <a:fillRect/>
            </a:stretch>
          </p:blipFill>
          <p:spPr>
            <a:xfrm>
              <a:off x="5487208" y="5085805"/>
              <a:ext cx="395208" cy="395208"/>
            </a:xfrm>
            <a:prstGeom prst="rect">
              <a:avLst/>
            </a:prstGeom>
          </p:spPr>
        </p:pic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408B6644-19D2-4292-958C-980A80D958EF}"/>
                </a:ext>
              </a:extLst>
            </p:cNvPr>
            <p:cNvSpPr/>
            <p:nvPr/>
          </p:nvSpPr>
          <p:spPr bwMode="auto">
            <a:xfrm>
              <a:off x="4259312" y="5064725"/>
              <a:ext cx="1284206" cy="498768"/>
            </a:xfrm>
            <a:prstGeom prst="round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 dirty="0">
                  <a:solidFill>
                    <a:schemeClr val="bg1"/>
                  </a:solidFill>
                  <a:latin typeface="+mj-lt"/>
                </a:rPr>
                <a:t>Azure Key 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01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sentation_x0020_Date xmlns="5a4b3278-325d-441a-b38f-6f1926bc734e" xsi:nil="true"/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 xsi:nil="true"/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 xsi:nil="true"/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0c273824-41f4-4191-b049-9ddad7a54b40"/>
    <ds:schemaRef ds:uri="http://purl.org/dc/elements/1.1/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7879677-40aa-49b1-9e59-889b373e37e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8E053A1-A435-4118-AEC5-D62375AF05A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1864</Words>
  <Application>Microsoft Office PowerPoint</Application>
  <PresentationFormat>Widescreen</PresentationFormat>
  <Paragraphs>326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Segoe Pro Semibold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PowerPoint Presentation</vt:lpstr>
      <vt:lpstr>What’s new in Remote Desktop Services for Windows Server 2019</vt:lpstr>
      <vt:lpstr>Agenda</vt:lpstr>
      <vt:lpstr>RDS 2019 and Windows Virtual Desktop</vt:lpstr>
      <vt:lpstr>Progression of RDS on Azure</vt:lpstr>
      <vt:lpstr>RDS on Azure</vt:lpstr>
      <vt:lpstr>RDS 2012 R2</vt:lpstr>
      <vt:lpstr>RDS 2016</vt:lpstr>
      <vt:lpstr>RDS 2019</vt:lpstr>
      <vt:lpstr>RDS certificates with Azure Key Vault</vt:lpstr>
      <vt:lpstr>Demo: RDS certificates with Azure Key Vault</vt:lpstr>
      <vt:lpstr>RD Licensing enhancements</vt:lpstr>
      <vt:lpstr>RDS 2019 with ARM templates</vt:lpstr>
      <vt:lpstr>Demo: RDS ARM templates</vt:lpstr>
      <vt:lpstr>Enhancing end-user client experience</vt:lpstr>
      <vt:lpstr>Enhancing end-user experience</vt:lpstr>
      <vt:lpstr>Demo: RDS web client</vt:lpstr>
      <vt:lpstr>GPU virtualization</vt:lpstr>
      <vt:lpstr>GPU virtualization</vt:lpstr>
      <vt:lpstr>Graphics virtualization technology evolution</vt:lpstr>
      <vt:lpstr>DDA and RemoteFX vGPU in WS2019</vt:lpstr>
      <vt:lpstr>Improvements in RDP</vt:lpstr>
      <vt:lpstr>Video and graphics improvements</vt:lpstr>
      <vt:lpstr>Device redirection</vt:lpstr>
      <vt:lpstr>Demo: RDP experience in RDSH 2019</vt:lpstr>
      <vt:lpstr>User Input Delay performance counters</vt:lpstr>
      <vt:lpstr>Summary: RDS 2019</vt:lpstr>
      <vt:lpstr>Resources</vt:lpstr>
      <vt:lpstr>Call to action</vt:lpstr>
      <vt:lpstr>Please evaluate this session Your feedback is important to us!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Brieanne Vanderpool</dc:creator>
  <cp:keywords>Microsoft Ignite</cp:keywords>
  <dc:description/>
  <cp:lastModifiedBy>MS Events</cp:lastModifiedBy>
  <cp:revision>2</cp:revision>
  <dcterms:created xsi:type="dcterms:W3CDTF">1601-01-01T00:00:00Z</dcterms:created>
  <dcterms:modified xsi:type="dcterms:W3CDTF">2018-09-28T12:44:57Z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